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Lst>
  <p:sldSz cy="6858000" cx="12192000"/>
  <p:notesSz cx="6858000" cy="9144000"/>
  <p:embeddedFontLst>
    <p:embeddedFont>
      <p:font typeface="Ubuntu"/>
      <p:regular r:id="rId184"/>
      <p:bold r:id="rId185"/>
      <p:italic r:id="rId186"/>
      <p:boldItalic r:id="rId187"/>
    </p:embeddedFont>
    <p:embeddedFont>
      <p:font typeface="Roboto"/>
      <p:regular r:id="rId188"/>
      <p:bold r:id="rId189"/>
      <p:italic r:id="rId190"/>
      <p:boldItalic r:id="rId191"/>
    </p:embeddedFont>
    <p:embeddedFont>
      <p:font typeface="Ubuntu Medium"/>
      <p:regular r:id="rId192"/>
      <p:bold r:id="rId193"/>
      <p:italic r:id="rId194"/>
      <p:boldItalic r:id="rId195"/>
    </p:embeddedFont>
    <p:embeddedFont>
      <p:font typeface="Noto Sans"/>
      <p:regular r:id="rId196"/>
      <p:bold r:id="rId197"/>
      <p:italic r:id="rId198"/>
      <p:boldItalic r:id="rId199"/>
    </p:embeddedFont>
    <p:embeddedFont>
      <p:font typeface="Century Schoolbook"/>
      <p:regular r:id="rId200"/>
      <p:bold r:id="rId201"/>
      <p:italic r:id="rId202"/>
      <p:boldItalic r:id="rId203"/>
    </p:embeddedFont>
    <p:embeddedFont>
      <p:font typeface="Open Sans"/>
      <p:regular r:id="rId204"/>
      <p:bold r:id="rId205"/>
      <p:italic r:id="rId206"/>
      <p:boldItalic r:id="rId2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8" roundtripDataSignature="AMtx7mj73vl+XDpe7mQYfhGS/J6k3/xO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font" Target="fonts/Roboto-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font" Target="fonts/UbuntuMedium-italic.fntdata"/><Relationship Id="rId43" Type="http://schemas.openxmlformats.org/officeDocument/2006/relationships/slide" Target="slides/slide39.xml"/><Relationship Id="rId193" Type="http://schemas.openxmlformats.org/officeDocument/2006/relationships/font" Target="fonts/UbuntuMedium-bold.fntdata"/><Relationship Id="rId46" Type="http://schemas.openxmlformats.org/officeDocument/2006/relationships/slide" Target="slides/slide42.xml"/><Relationship Id="rId192" Type="http://schemas.openxmlformats.org/officeDocument/2006/relationships/font" Target="fonts/UbuntuMedium-regular.fntdata"/><Relationship Id="rId45" Type="http://schemas.openxmlformats.org/officeDocument/2006/relationships/slide" Target="slides/slide41.xml"/><Relationship Id="rId191" Type="http://schemas.openxmlformats.org/officeDocument/2006/relationships/font" Target="fonts/Roboto-boldItalic.fntdata"/><Relationship Id="rId48" Type="http://schemas.openxmlformats.org/officeDocument/2006/relationships/slide" Target="slides/slide44.xml"/><Relationship Id="rId187" Type="http://schemas.openxmlformats.org/officeDocument/2006/relationships/font" Target="fonts/Ubuntu-boldItalic.fntdata"/><Relationship Id="rId47" Type="http://schemas.openxmlformats.org/officeDocument/2006/relationships/slide" Target="slides/slide43.xml"/><Relationship Id="rId186" Type="http://schemas.openxmlformats.org/officeDocument/2006/relationships/font" Target="fonts/Ubuntu-italic.fntdata"/><Relationship Id="rId185" Type="http://schemas.openxmlformats.org/officeDocument/2006/relationships/font" Target="fonts/Ubuntu-bold.fntdata"/><Relationship Id="rId49" Type="http://schemas.openxmlformats.org/officeDocument/2006/relationships/slide" Target="slides/slide45.xml"/><Relationship Id="rId184" Type="http://schemas.openxmlformats.org/officeDocument/2006/relationships/font" Target="fonts/Ubuntu-regular.fntdata"/><Relationship Id="rId189" Type="http://schemas.openxmlformats.org/officeDocument/2006/relationships/font" Target="fonts/Roboto-bold.fntdata"/><Relationship Id="rId188" Type="http://schemas.openxmlformats.org/officeDocument/2006/relationships/font" Target="fonts/Roboto-regular.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font" Target="fonts/NotoSans-italic.fntdata"/><Relationship Id="rId14" Type="http://schemas.openxmlformats.org/officeDocument/2006/relationships/slide" Target="slides/slide10.xml"/><Relationship Id="rId197" Type="http://schemas.openxmlformats.org/officeDocument/2006/relationships/font" Target="fonts/NotoSans-bold.fntdata"/><Relationship Id="rId17" Type="http://schemas.openxmlformats.org/officeDocument/2006/relationships/slide" Target="slides/slide13.xml"/><Relationship Id="rId196" Type="http://schemas.openxmlformats.org/officeDocument/2006/relationships/font" Target="fonts/NotoSans-regular.fntdata"/><Relationship Id="rId16" Type="http://schemas.openxmlformats.org/officeDocument/2006/relationships/slide" Target="slides/slide12.xml"/><Relationship Id="rId195" Type="http://schemas.openxmlformats.org/officeDocument/2006/relationships/font" Target="fonts/UbuntuMedium-boldItalic.fntdata"/><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font" Target="fonts/NotoSans-boldItalic.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206" Type="http://schemas.openxmlformats.org/officeDocument/2006/relationships/font" Target="fonts/OpenSans-italic.fntdata"/><Relationship Id="rId205" Type="http://schemas.openxmlformats.org/officeDocument/2006/relationships/font" Target="fonts/OpenSans-bold.fntdata"/><Relationship Id="rId204" Type="http://schemas.openxmlformats.org/officeDocument/2006/relationships/font" Target="fonts/OpenSans-regular.fntdata"/><Relationship Id="rId203" Type="http://schemas.openxmlformats.org/officeDocument/2006/relationships/font" Target="fonts/CenturySchoolbook-boldItalic.fntdata"/><Relationship Id="rId208" Type="http://customschemas.google.com/relationships/presentationmetadata" Target="metadata"/><Relationship Id="rId207" Type="http://schemas.openxmlformats.org/officeDocument/2006/relationships/font" Target="fonts/OpenSans-boldItalic.fntdata"/><Relationship Id="rId202" Type="http://schemas.openxmlformats.org/officeDocument/2006/relationships/font" Target="fonts/CenturySchoolbook-italic.fntdata"/><Relationship Id="rId201" Type="http://schemas.openxmlformats.org/officeDocument/2006/relationships/font" Target="fonts/CenturySchoolbook-bold.fntdata"/><Relationship Id="rId200" Type="http://schemas.openxmlformats.org/officeDocument/2006/relationships/font" Target="fonts/CenturySchoolbook-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221" name="Google Shape;22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5" name="Google Shape;1145;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5" name="Google Shape;1155;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5" name="Google Shape;1165;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6" name="Google Shape;1186;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7" name="Google Shape;1187;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8" name="Google Shape;1198;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8" name="Google Shape;1208;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0" name="Google Shape;1220;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0" name="Google Shape;1230;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2" name="Google Shape;1242;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230" name="Google Shape;23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Google Shape;1254;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7" name="Google Shape;1267;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8" name="Google Shape;1268;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8" name="Google Shape;1278;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9" name="Google Shape;1279;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5" name="Google Shape;1315;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6" name="Google Shape;1326;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9" name="Google Shape;1339;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1" name="Google Shape;1361;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247" name="Google Shape;24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4" name="Google Shape;1374;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6" name="Google Shape;1396;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6" name="Google Shape;1406;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6" name="Google Shape;1416;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5" name="Google Shape;1425;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6" name="Google Shape;1426;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4" name="Google Shape;1464;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5" name="Google Shape;1465;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259" name="Google Shape;25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4" name="Google Shape;1474;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8" name="Google Shape;1498;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9" name="Google Shape;1509;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3" name="Google Shape;1523;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4" name="Google Shape;1534;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5" name="Google Shape;1535;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5" name="Google Shape;1545;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6" name="Google Shape;1546;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6" name="Google Shape;1556;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7" name="Google Shape;1557;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2" name="Google Shape;1572;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3" name="Google Shape;1573;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Google Shape;1582;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3" name="Google Shape;1583;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268" name="Google Shape;26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3" name="Google Shape;1603;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4" name="Google Shape;1604;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4" name="Google Shape;1614;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5" name="Google Shape;1615;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5" name="Google Shape;1625;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6" name="Google Shape;1626;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5" name="Google Shape;1635;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6" name="Google Shape;1636;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0" name="Google Shape;1650;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1" name="Google Shape;1651;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9" name="Google Shape;1659;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0" name="Google Shape;1660;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9" name="Google Shape;1669;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9" name="Google Shape;1679;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0" name="Google Shape;1680;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8" name="Google Shape;1688;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9" name="Google Shape;1689;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278" name="Google Shape;27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7" name="Google Shape;1697;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8" name="Google Shape;1698;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6" name="Google Shape;1706;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7" name="Google Shape;1707;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5" name="Google Shape;1715;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6" name="Google Shape;1716;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5" name="Google Shape;1725;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6" name="Google Shape;1726;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5" name="Google Shape;1735;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6" name="Google Shape;1736;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5" name="Google Shape;1745;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6" name="Google Shape;1746;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6" name="Google Shape;1756;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7" name="Google Shape;1757;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fc7156972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6" name="Google Shape;1766;g2fc7156972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7" name="Google Shape;1767;g2fc7156972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fc7156972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6" name="Google Shape;1776;g2fc71569728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7" name="Google Shape;1777;g2fc71569728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fc71569728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5" name="Google Shape;1785;g2fc71569728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6" name="Google Shape;1786;g2fc71569728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287" name="Google Shape;28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2fc71569728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5" name="Google Shape;1795;g2fc71569728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6" name="Google Shape;1796;g2fc71569728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fc71569728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4" name="Google Shape;1804;g2fc71569728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5" name="Google Shape;1805;g2fc71569728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fc71569728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4" name="Google Shape;1814;g2fc71569728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5" name="Google Shape;1815;g2fc71569728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2fc71569728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4" name="Google Shape;1824;g2fc71569728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5" name="Google Shape;1825;g2fc71569728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2fc71569728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3" name="Google Shape;1833;g2fc71569728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4" name="Google Shape;1834;g2fc71569728_0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2fc71569728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2" name="Google Shape;1842;g2fc71569728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3" name="Google Shape;1843;g2fc71569728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312d7c80586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1" name="Google Shape;1851;g312d7c80586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2" name="Google Shape;1852;g312d7c80586_1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312d7c80586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1" name="Google Shape;1861;g312d7c80586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2" name="Google Shape;1862;g312d7c80586_1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312d7c80586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1" name="Google Shape;1871;g312d7c80586_1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2" name="Google Shape;1872;g312d7c80586_1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312d7c80586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0" name="Google Shape;1880;g312d7c80586_1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1" name="Google Shape;1881;g312d7c80586_1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000000"/>
              </a:buClr>
              <a:buSzPts val="1200"/>
              <a:buFont typeface="Arial"/>
              <a:buChar char="-"/>
            </a:pPr>
            <a:r>
              <a:rPr b="0" i="0" lang="en-US">
                <a:solidFill>
                  <a:srgbClr val="000000"/>
                </a:solidFill>
                <a:latin typeface="Arial"/>
                <a:ea typeface="Arial"/>
                <a:cs typeface="Arial"/>
                <a:sym typeface="Arial"/>
              </a:rPr>
              <a:t>Spring Cloud là một công nghệ phần mềm sử dụng để phát triển các ứng dụng phân tán. Một ứng dụng được gọi là phân tán (Distributed application) khi các phần của nó có thể được phát triển trên các ngôn ngữ khác nhau, và được triển khai trên các máy chủ khác nhau. Vì vậy mục tiêu của Spring Cloud là làm sao để các thành phần của ứng dụng có thể giao tiếp với nhau</a:t>
            </a:r>
            <a:endParaRPr/>
          </a:p>
        </p:txBody>
      </p:sp>
      <p:sp>
        <p:nvSpPr>
          <p:cNvPr id="304" name="Google Shape;30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312d7c80586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9" name="Google Shape;1889;g312d7c80586_1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0" name="Google Shape;1890;g312d7c80586_1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312d7c80586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9" name="Google Shape;1899;g312d7c80586_3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0" name="Google Shape;1900;g312d7c80586_3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312d7c80586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9" name="Google Shape;1909;g312d7c80586_3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g312d7c80586_3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31b03a12e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Google Shape;1919;g31b03a12e0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g31b03a12e0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31b03a12e04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9" name="Google Shape;1929;g31b03a12e04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0" name="Google Shape;1930;g31b03a12e04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31b03a12e0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9" name="Google Shape;1939;g31b03a12e04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0" name="Google Shape;1940;g31b03a12e04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31bc0e5c0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9" name="Google Shape;1949;g31bc0e5c0e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Proxy hay chính xác hơn là Proxy Server đóng vai trò như một máy chủ trung gian đứng giữa người dùng cuối và các trang web mà họ truy cập. Proxy Server ngăn chặn việc khách hàng và máy chủ giao tiếp trực tiếp với nhau, từ đó giúp chúng ta nâng cao tính bảo mật và kiểm soát các lượt truy cập.</a:t>
            </a:r>
            <a:endParaRPr/>
          </a:p>
          <a:p>
            <a:pPr indent="0" lvl="0" marL="0" rtl="0" algn="l">
              <a:spcBef>
                <a:spcPts val="0"/>
              </a:spcBef>
              <a:spcAft>
                <a:spcPts val="0"/>
              </a:spcAft>
              <a:buNone/>
            </a:pPr>
            <a:br>
              <a:rPr lang="en-US"/>
            </a:br>
            <a:r>
              <a:rPr lang="en-US"/>
              <a:t>Nếu bạn đã từng bị công ty chặn không cho truy cập các trang web giải trí như Facebook, TikTok, ... khi đang truy xuất bằng mạng nội bộ thì các bạn đã tương tác với Proxy Server rồi đó. Yêu cầu truy cập này sẽ được gửi trực tiếp tới máy chủ proxy của công ty chứ không phải tới trang web đích (VD: Facebook). Máy chủ proxy đánh giá yêu cầu, tiến hành lọc theo các quy định đã được thiết lập sẵn và quyết định xem có gửi yêu cầu tới trang web đích hay không. Sau đó, nó truyền phản hồi từ trang web đích tới máy của bạn.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Bằng cách này, công ty sẽ kiểm soát được các trang web mà nhân viên có thể truy cập đồng thời ghi lại lịch sử truy cập của từng IP. Proxy Server ở trường hợp này còn có tên gọi khác là Forward Proxy bạn nhé.</a:t>
            </a:r>
            <a:endParaRPr/>
          </a:p>
          <a:p>
            <a:pPr indent="0" lvl="0" marL="0" rtl="0" algn="l">
              <a:spcBef>
                <a:spcPts val="0"/>
              </a:spcBef>
              <a:spcAft>
                <a:spcPts val="0"/>
              </a:spcAft>
              <a:buNone/>
            </a:pPr>
            <a:r>
              <a:t/>
            </a:r>
            <a:endParaRPr/>
          </a:p>
        </p:txBody>
      </p:sp>
      <p:sp>
        <p:nvSpPr>
          <p:cNvPr id="1950" name="Google Shape;1950;g31bc0e5c0e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31bc0e5c0e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9" name="Google Shape;1959;g31bc0e5c0eb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Reverse Proxy thể hiện đúng như tên gọi của nó về nguyên tắc hoạt động. Đây là một Server trung gian giữa các khách hàng và một hoặc nhiều máy chủ nội bộ. Khi nhận được yêu cầu từ khách hàng, Reverse Proxy sẽ xác định máy chủ nào trong mạng sẽ nhận yêu cầu đó. Ngược lại với Forward Proxy kiểm soát việc truy cập từ mạng nội bộ ra bên ngoài, Reverse Proxy kiểm soát truy cập từ bên ngoài vào các máy chủ nội bộ.</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Hãy tưởng tượng một website có nhiều máy chủ phía sau xử lý yêu cầu như ở hình bên trên. Khi người dùng truy cập trang web này và gửi request, các request này sẽ đến Reverse Proxy trước, và Reverse Proxy sẽ chuyển chúng đến máy chủ nào có khả năng phản hồi tốt nhất cho yêu cầu đó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60" name="Google Shape;1960;g31bc0e5c0eb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31bc0e5c0eb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9" name="Google Shape;1969;g31bc0e5c0eb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Reverse Proxy thể hiện đúng như tên gọi của nó về nguyên tắc hoạt động. Đây là một Server trung gian giữa các khách hàng và một hoặc nhiều máy chủ nội bộ. Khi nhận được yêu cầu từ khách hàng, Reverse Proxy sẽ xác định máy chủ nào trong mạng sẽ nhận yêu cầu đó. Ngược lại với Forward Proxy kiểm soát việc truy cập từ mạng nội bộ ra bên ngoài, Reverse Proxy kiểm soát truy cập từ bên ngoài vào các máy chủ nội bộ.</a:t>
            </a:r>
            <a:endParaRPr/>
          </a:p>
          <a:p>
            <a:pPr indent="0" lvl="0" marL="0" rtl="0" algn="l">
              <a:spcBef>
                <a:spcPts val="0"/>
              </a:spcBef>
              <a:spcAft>
                <a:spcPts val="0"/>
              </a:spcAft>
              <a:buNone/>
            </a:pPr>
            <a:r>
              <a:t/>
            </a:r>
            <a:endParaRPr/>
          </a:p>
          <a:p>
            <a:pPr indent="0" lvl="0" marL="0" rtl="0" algn="l">
              <a:spcBef>
                <a:spcPts val="0"/>
              </a:spcBef>
              <a:spcAft>
                <a:spcPts val="0"/>
              </a:spcAft>
              <a:buSzPts val="1100"/>
              <a:buNone/>
            </a:pPr>
            <a:r>
              <a:rPr lang="en-US"/>
              <a:t>Hãy tưởng tượng một website có nhiều máy chủ phía sau xử lý yêu cầu như ở hình bên trên. Khi người dùng truy cập trang web này và gửi request, các request này sẽ đến Reverse Proxy trước, và Reverse Proxy sẽ chuyển chúng đến máy chủ nào có khả năng phản hồi tốt nhất cho yêu cầu đó .</a:t>
            </a:r>
            <a:endParaRPr/>
          </a:p>
          <a:p>
            <a:pPr indent="0" lvl="0" marL="0" rtl="0" algn="l">
              <a:spcBef>
                <a:spcPts val="0"/>
              </a:spcBef>
              <a:spcAft>
                <a:spcPts val="0"/>
              </a:spcAft>
              <a:buSzPts val="1100"/>
              <a:buNone/>
            </a:pPr>
            <a:r>
              <a:t/>
            </a:r>
            <a:endParaRPr/>
          </a:p>
          <a:p>
            <a:pPr indent="0" lvl="0" marL="0" rtl="0" algn="l">
              <a:spcBef>
                <a:spcPts val="0"/>
              </a:spcBef>
              <a:spcAft>
                <a:spcPts val="0"/>
              </a:spcAft>
              <a:buNone/>
            </a:pPr>
            <a:r>
              <a:t/>
            </a:r>
            <a:endParaRPr/>
          </a:p>
        </p:txBody>
      </p:sp>
      <p:sp>
        <p:nvSpPr>
          <p:cNvPr id="1970" name="Google Shape;1970;g31bc0e5c0eb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31bc0e5c0eb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9" name="Google Shape;1979;g31bc0e5c0eb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Phân phối tải hiệu quả: Reverse Proxy giúp phân phối tải đồng đều giữa các máy chủ backend. Điều này không chỉ cải thiện hiệu suất mà còn tăng khả năng mở rộng của hệ thống, đảm bảo mỗi máy chủ nhận được chỉ đúng lượng tải cần thiết.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Tăng tốc độ tải trang: Với khả năng lưu trữ tạm thời các tài nguyên tĩnh, như hình ảnh và file CSS, Reverse Proxy giúp giảm độ trễ và tăng tốc độ tải trang. Người dùng sẽ trải nghiệm trang web nhanh chóng hơn và không gặp trở ngại từ việc tải lại những tài nguyên không thay đổi.</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Bảo mật tốt: Reverse Proxy là một lớp bảo vệ chắc chắn đứng giữa người dùng và máy chủ backend, có thể thực hiện kiểm soát truy cập, xác thực người dùng, và bảo vệ hệ thống khỏi các cuộc tấn công như DDoS hay SQL injection.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Chấm dứt SSL: Một trong những lợi ích quan trọng khác của Reverse Proxy là khả năng chấm dứt SSL. Điều này giúp giảm áp lực xử lý SSL trên máy chủ backend và cung cấp một lớp bảo mật tốt hơn.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Chuyển hướng linh hoạt: Reverse Proxy có khả năng chuyển hướng yêu cầu dựa trên nhiều yếu tố như URL, header, hoặc nội dung của yêu cầu. Điều này mang lại sự linh hoạt đặc biệt khi triển khai và quản lý định tuyến trong hệ thống.</a:t>
            </a:r>
            <a:endParaRPr/>
          </a:p>
          <a:p>
            <a:pPr indent="0" lvl="0" marL="0" rtl="0" algn="l">
              <a:spcBef>
                <a:spcPts val="0"/>
              </a:spcBef>
              <a:spcAft>
                <a:spcPts val="0"/>
              </a:spcAft>
              <a:buNone/>
            </a:pPr>
            <a:r>
              <a:t/>
            </a:r>
            <a:endParaRPr/>
          </a:p>
        </p:txBody>
      </p:sp>
      <p:sp>
        <p:nvSpPr>
          <p:cNvPr id="1980" name="Google Shape;1980;g31bc0e5c0eb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Một thằng service thì nó có nhiều instance nên client ko thể gọi trực tiếp đến service như kiến trúc thông thường</a:t>
            </a:r>
            <a:endParaRPr/>
          </a:p>
          <a:p>
            <a:pPr indent="-171450" lvl="0" marL="171450" rtl="0" algn="l">
              <a:spcBef>
                <a:spcPts val="0"/>
              </a:spcBef>
              <a:spcAft>
                <a:spcPts val="0"/>
              </a:spcAft>
              <a:buClr>
                <a:schemeClr val="dk1"/>
              </a:buClr>
              <a:buSzPts val="1200"/>
              <a:buFont typeface="Calibri"/>
              <a:buChar char="-"/>
            </a:pPr>
            <a:r>
              <a:rPr lang="en-US"/>
              <a:t>Client gọi đến service thì quá trình đó gọi là service discovery</a:t>
            </a:r>
            <a:endParaRPr/>
          </a:p>
          <a:p>
            <a:pPr indent="-95250" lvl="0" marL="171450" rtl="0" algn="l">
              <a:spcBef>
                <a:spcPts val="0"/>
              </a:spcBef>
              <a:spcAft>
                <a:spcPts val="0"/>
              </a:spcAft>
              <a:buClr>
                <a:schemeClr val="dk1"/>
              </a:buClr>
              <a:buSzPts val="1200"/>
              <a:buFont typeface="Calibri"/>
              <a:buNone/>
            </a:pPr>
            <a:r>
              <a:t/>
            </a:r>
            <a:endParaRPr/>
          </a:p>
        </p:txBody>
      </p:sp>
      <p:sp>
        <p:nvSpPr>
          <p:cNvPr id="314" name="Google Shape;31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327" name="Google Shape;32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337" name="Google Shape;33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Discover Server là nơi để các thằng service đăng kí khi start lên và tránh cho nó đăng kí với chính bản thân nó nên có dòng 2</a:t>
            </a:r>
            <a:endParaRPr/>
          </a:p>
          <a:p>
            <a:pPr indent="-171450" lvl="0" marL="171450" rtl="0" algn="l">
              <a:spcBef>
                <a:spcPts val="0"/>
              </a:spcBef>
              <a:spcAft>
                <a:spcPts val="0"/>
              </a:spcAft>
              <a:buClr>
                <a:schemeClr val="dk1"/>
              </a:buClr>
              <a:buSzPts val="1200"/>
              <a:buFont typeface="Calibri"/>
              <a:buChar char="-"/>
            </a:pPr>
            <a:r>
              <a:rPr lang="en-US"/>
              <a:t>Vì đây là discovery server nên nó kh cần lấy về các registry đăng kí từ discovery server vì đang chạy độc lập</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346" name="Google Shape;34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355" name="Google Shape;35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364" name="Google Shape;36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373" name="Google Shape;37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383" name="Google Shape;38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392" name="Google Shape;39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401" name="Google Shape;40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410" name="Google Shape;41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420" name="Google Shape;42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Micro là nhỏ, service là các dịch vụ ( chức năng trong hệ thống ). Đối lập với nó là kiến trúc Monolithic. Với kiến trúc monolithic thì hệ thống vẫn sẽ bth nhưng khi </a:t>
            </a:r>
            <a:endParaRPr/>
          </a:p>
          <a:p>
            <a:pPr indent="0" lvl="0" marL="0" rtl="0" algn="l">
              <a:spcBef>
                <a:spcPts val="0"/>
              </a:spcBef>
              <a:spcAft>
                <a:spcPts val="0"/>
              </a:spcAft>
              <a:buNone/>
            </a:pPr>
            <a:r>
              <a:rPr lang="en-US"/>
              <a:t>Số lượng dev càng nhiều 100, 200 người cùng code một ứng dụng thì khó khăn sẽ xảy ra thì chúng ta phải tách nó ra thành những vấn đề nhỏ hơn. Thì tại sao chúng ta phải tách ?</a:t>
            </a:r>
            <a:endParaRPr/>
          </a:p>
        </p:txBody>
      </p:sp>
      <p:sp>
        <p:nvSpPr>
          <p:cNvPr id="125" name="Google Shape;12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429" name="Google Shape;42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438" name="Google Shape;43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447" name="Google Shape;44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Mặc định là round robin xoay vòng</a:t>
            </a:r>
            <a:endParaRPr/>
          </a:p>
        </p:txBody>
      </p:sp>
      <p:sp>
        <p:nvSpPr>
          <p:cNvPr id="456" name="Google Shape;45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 Tác dụng của config Server trong microservices</a:t>
            </a:r>
            <a:endParaRPr/>
          </a:p>
          <a:p>
            <a:pPr indent="0" lvl="0" marL="0" rtl="0" algn="l">
              <a:spcBef>
                <a:spcPts val="0"/>
              </a:spcBef>
              <a:spcAft>
                <a:spcPts val="0"/>
              </a:spcAft>
              <a:buClr>
                <a:schemeClr val="dk1"/>
              </a:buClr>
              <a:buSzPts val="1200"/>
              <a:buFont typeface="Calibri"/>
              <a:buNone/>
            </a:pPr>
            <a:r>
              <a:rPr lang="en-US"/>
              <a:t>- Trong một hệ thống microservices với mỗi service thì chúng ta thường có các thông tin cấu hình về database, login, thường cấu hình này lưu trong file application.properties</a:t>
            </a:r>
            <a:endParaRPr/>
          </a:p>
          <a:p>
            <a:pPr indent="-171450" lvl="0" marL="171450" rtl="0" algn="l">
              <a:spcBef>
                <a:spcPts val="0"/>
              </a:spcBef>
              <a:spcAft>
                <a:spcPts val="0"/>
              </a:spcAft>
              <a:buClr>
                <a:schemeClr val="dk1"/>
              </a:buClr>
              <a:buSzPts val="1200"/>
              <a:buFont typeface="Calibri"/>
              <a:buChar char="-"/>
            </a:pPr>
            <a:r>
              <a:rPr lang="en-US"/>
              <a:t>Nhưng trong microservice với mỗi service start lên rất nhiều instance nên khi cần sửa thì cần phải sửa ở mỗi instance và phải restart tất cả instance để apply change =&gt; tốn rất nhiều thời gian và công sức và cần phải tránh trong một hệ thống microservices</a:t>
            </a:r>
            <a:endParaRPr/>
          </a:p>
          <a:p>
            <a:pPr indent="-95250" lvl="0" marL="17145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p:txBody>
      </p:sp>
      <p:sp>
        <p:nvSpPr>
          <p:cNvPr id="466" name="Google Shape;46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75" name="Google Shape;47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84" name="Google Shape;48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93" name="Google Shape;49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07" name="Google Shape;50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17" name="Google Shape;51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26" name="Google Shape;52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35" name="Google Shape;53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44" name="Google Shape;54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53" name="Google Shape;55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62" name="Google Shape;562;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72" name="Google Shape;572;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81" name="Google Shape;581;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91" name="Google Shape;59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01" name="Google Shape;601;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11" name="Google Shape;61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 Mỗi lần client gọi service thì phải gọi đến discovery server thì khá tốn công sức</a:t>
            </a:r>
            <a:endParaRPr/>
          </a:p>
        </p:txBody>
      </p:sp>
      <p:sp>
        <p:nvSpPr>
          <p:cNvPr id="621" name="Google Shape;62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Client luôn luôn gọi đến api gateway và nó sẽ chịu trách nhiệm foward request đến các service tương ứng</a:t>
            </a:r>
            <a:endParaRPr/>
          </a:p>
          <a:p>
            <a:pPr indent="-171450" lvl="0" marL="171450" rtl="0" algn="l">
              <a:spcBef>
                <a:spcPts val="0"/>
              </a:spcBef>
              <a:spcAft>
                <a:spcPts val="0"/>
              </a:spcAft>
              <a:buClr>
                <a:schemeClr val="dk1"/>
              </a:buClr>
              <a:buSzPts val="1200"/>
              <a:buFont typeface="Calibri"/>
              <a:buChar char="-"/>
            </a:pPr>
            <a:r>
              <a:rPr lang="en-US"/>
              <a:t>Client kh cần lấy địa chỉ các service</a:t>
            </a:r>
            <a:endParaRPr/>
          </a:p>
          <a:p>
            <a:pPr indent="-171450" lvl="0" marL="171450" rtl="0" algn="l">
              <a:spcBef>
                <a:spcPts val="0"/>
              </a:spcBef>
              <a:spcAft>
                <a:spcPts val="0"/>
              </a:spcAft>
              <a:buClr>
                <a:schemeClr val="dk1"/>
              </a:buClr>
              <a:buSzPts val="1200"/>
              <a:buFont typeface="Calibri"/>
              <a:buChar char="-"/>
            </a:pPr>
            <a:r>
              <a:rPr lang="en-US"/>
              <a:t>Lợi ích là check security và thêm filter lọc bad request ở api gateway</a:t>
            </a:r>
            <a:endParaRPr/>
          </a:p>
          <a:p>
            <a:pPr indent="-95250" lvl="0" marL="171450" rtl="0" algn="l">
              <a:spcBef>
                <a:spcPts val="0"/>
              </a:spcBef>
              <a:spcAft>
                <a:spcPts val="0"/>
              </a:spcAft>
              <a:buClr>
                <a:schemeClr val="dk1"/>
              </a:buClr>
              <a:buSzPts val="1200"/>
              <a:buFont typeface="Calibri"/>
              <a:buNone/>
            </a:pPr>
            <a:r>
              <a:t/>
            </a:r>
            <a:endParaRPr/>
          </a:p>
        </p:txBody>
      </p:sp>
      <p:sp>
        <p:nvSpPr>
          <p:cNvPr id="634" name="Google Shape;634;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643" name="Google Shape;643;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652" name="Google Shape;652;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662" name="Google Shape;66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675" name="Google Shape;675;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Có 4 loại router: pre, route, post, error</a:t>
            </a:r>
            <a:endParaRPr/>
          </a:p>
        </p:txBody>
      </p:sp>
      <p:sp>
        <p:nvSpPr>
          <p:cNvPr id="685" name="Google Shape;685;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694" name="Google Shape;694;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707" name="Google Shape;70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716" name="Google Shape;716;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Nếu như Product service và userService dùng chung cơ sở dữ liệu thì khi người dùng gọi đến table user có hàng ngàn connection dẫn đến db bị sập thì Product Service cũng sẽ bị ảnh hưởng theo.</a:t>
            </a:r>
            <a:endParaRPr/>
          </a:p>
        </p:txBody>
      </p:sp>
      <p:sp>
        <p:nvSpPr>
          <p:cNvPr id="168" name="Google Shape;16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726" name="Google Shape;726;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736" name="Google Shape;736;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746" name="Google Shape;746;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755" name="Google Shape;755;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Domain Driven Design</a:t>
            </a:r>
            <a:endParaRPr/>
          </a:p>
        </p:txBody>
      </p:sp>
      <p:sp>
        <p:nvSpPr>
          <p:cNvPr id="765" name="Google Shape;765;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Domain Driven Design</a:t>
            </a:r>
            <a:endParaRPr/>
          </a:p>
          <a:p>
            <a:pPr indent="-171450" lvl="0" marL="171450" rtl="0" algn="l">
              <a:spcBef>
                <a:spcPts val="0"/>
              </a:spcBef>
              <a:spcAft>
                <a:spcPts val="0"/>
              </a:spcAft>
              <a:buClr>
                <a:schemeClr val="dk1"/>
              </a:buClr>
              <a:buSzPts val="1200"/>
              <a:buFont typeface="Calibri"/>
              <a:buChar char="-"/>
            </a:pPr>
            <a:r>
              <a:rPr lang="en-US"/>
              <a:t>Sub domain là các nghiệp vụ con được tách ra</a:t>
            </a:r>
            <a:endParaRPr/>
          </a:p>
          <a:p>
            <a:pPr indent="-171450" lvl="0" marL="171450" rtl="0" algn="l">
              <a:spcBef>
                <a:spcPts val="0"/>
              </a:spcBef>
              <a:spcAft>
                <a:spcPts val="0"/>
              </a:spcAft>
              <a:buClr>
                <a:schemeClr val="dk1"/>
              </a:buClr>
              <a:buSzPts val="1200"/>
              <a:buFont typeface="Calibri"/>
              <a:buChar char="-"/>
            </a:pPr>
            <a:r>
              <a:rPr lang="en-US"/>
              <a:t>Thực thi từng subdomain</a:t>
            </a:r>
            <a:endParaRPr/>
          </a:p>
        </p:txBody>
      </p:sp>
      <p:sp>
        <p:nvSpPr>
          <p:cNvPr id="774" name="Google Shape;774;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Presentation layer, Views</a:t>
            </a:r>
            <a:endParaRPr/>
          </a:p>
        </p:txBody>
      </p:sp>
      <p:sp>
        <p:nvSpPr>
          <p:cNvPr id="783" name="Google Shape;783;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Calibri"/>
              <a:buChar char="-"/>
            </a:pPr>
            <a:r>
              <a:rPr lang="en-US"/>
              <a:t>Phân tách, gom gộp, module hóa</a:t>
            </a:r>
            <a:endParaRPr/>
          </a:p>
          <a:p>
            <a:pPr indent="-285750" lvl="0" marL="285750" rtl="0" algn="l">
              <a:spcBef>
                <a:spcPts val="0"/>
              </a:spcBef>
              <a:spcAft>
                <a:spcPts val="0"/>
              </a:spcAft>
              <a:buClr>
                <a:schemeClr val="dk1"/>
              </a:buClr>
              <a:buSzPts val="1200"/>
              <a:buFont typeface="Calibri"/>
              <a:buChar char="-"/>
            </a:pPr>
            <a:r>
              <a:rPr lang="en-US"/>
              <a:t>Đối phó với sự phức tạp</a:t>
            </a:r>
            <a:endParaRPr/>
          </a:p>
          <a:p>
            <a:pPr indent="-285750" lvl="0" marL="285750" rtl="0" algn="l">
              <a:spcBef>
                <a:spcPts val="0"/>
              </a:spcBef>
              <a:spcAft>
                <a:spcPts val="0"/>
              </a:spcAft>
              <a:buClr>
                <a:schemeClr val="dk1"/>
              </a:buClr>
              <a:buSzPts val="1200"/>
              <a:buFont typeface="Calibri"/>
              <a:buChar char="-"/>
            </a:pPr>
            <a:r>
              <a:rPr lang="en-US"/>
              <a:t>Mô hình bằng hình vẽ, ảnh chụp, note, ngôn ngữ</a:t>
            </a:r>
            <a:endParaRPr/>
          </a:p>
          <a:p>
            <a:pPr indent="-285750" lvl="0" marL="285750" rtl="0" algn="l">
              <a:spcBef>
                <a:spcPts val="0"/>
              </a:spcBef>
              <a:spcAft>
                <a:spcPts val="0"/>
              </a:spcAft>
              <a:buClr>
                <a:schemeClr val="dk1"/>
              </a:buClr>
              <a:buSzPts val="1200"/>
              <a:buFont typeface="Calibri"/>
              <a:buChar char="-"/>
            </a:pPr>
            <a:r>
              <a:rPr lang="en-US"/>
              <a:t>Không ngừng đào sâu vào kiến thức về domain</a:t>
            </a:r>
            <a:endParaRPr/>
          </a:p>
          <a:p>
            <a:pPr indent="-95250" lvl="0" marL="171450" rtl="0" algn="l">
              <a:spcBef>
                <a:spcPts val="0"/>
              </a:spcBef>
              <a:spcAft>
                <a:spcPts val="0"/>
              </a:spcAft>
              <a:buClr>
                <a:schemeClr val="dk1"/>
              </a:buClr>
              <a:buSzPts val="1200"/>
              <a:buFont typeface="Calibri"/>
              <a:buNone/>
            </a:pPr>
            <a:r>
              <a:t/>
            </a:r>
            <a:endParaRPr/>
          </a:p>
        </p:txBody>
      </p:sp>
      <p:sp>
        <p:nvSpPr>
          <p:cNvPr id="792" name="Google Shape;792;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801" name="Google Shape;801;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815" name="Google Shape;815;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825" name="Google Shape;825;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836" name="Google Shape;836;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845" name="Google Shape;845;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854" name="Google Shape;854;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864" name="Google Shape;864;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874" name="Google Shape;874;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Thiết kế aggregate phải phản ánh đc nghiệp vụ</a:t>
            </a:r>
            <a:endParaRPr/>
          </a:p>
          <a:p>
            <a:pPr indent="-171450" lvl="0" marL="171450" rtl="0" algn="l">
              <a:spcBef>
                <a:spcPts val="0"/>
              </a:spcBef>
              <a:spcAft>
                <a:spcPts val="0"/>
              </a:spcAft>
              <a:buClr>
                <a:schemeClr val="dk1"/>
              </a:buClr>
              <a:buSzPts val="1200"/>
              <a:buFont typeface="Calibri"/>
              <a:buChar char="-"/>
            </a:pPr>
            <a:r>
              <a:rPr lang="en-US"/>
              <a:t>Microservice là chia nhỏ phần mềm thành các đối tượng</a:t>
            </a:r>
            <a:endParaRPr/>
          </a:p>
          <a:p>
            <a:pPr indent="-171450" lvl="0" marL="171450" rtl="0" algn="l">
              <a:spcBef>
                <a:spcPts val="0"/>
              </a:spcBef>
              <a:spcAft>
                <a:spcPts val="0"/>
              </a:spcAft>
              <a:buClr>
                <a:schemeClr val="dk1"/>
              </a:buClr>
              <a:buSzPts val="1200"/>
              <a:buFont typeface="Calibri"/>
              <a:buChar char="-"/>
            </a:pPr>
            <a:r>
              <a:rPr lang="en-US"/>
              <a:t>Xác định ranh giới phần mềm</a:t>
            </a:r>
            <a:endParaRPr/>
          </a:p>
          <a:p>
            <a:pPr indent="-171450" lvl="0" marL="171450" rtl="0" algn="l">
              <a:spcBef>
                <a:spcPts val="0"/>
              </a:spcBef>
              <a:spcAft>
                <a:spcPts val="0"/>
              </a:spcAft>
              <a:buClr>
                <a:schemeClr val="dk1"/>
              </a:buClr>
              <a:buSzPts val="1200"/>
              <a:buFont typeface="Calibri"/>
              <a:buChar char="-"/>
            </a:pPr>
            <a:r>
              <a:rPr lang="en-US"/>
              <a:t>Nhắc để order thì phải nhớ đến order item, chứ kh thể tách orderserice và oder item service</a:t>
            </a:r>
            <a:endParaRPr/>
          </a:p>
          <a:p>
            <a:pPr indent="-171450" lvl="0" marL="171450" rtl="0" algn="l">
              <a:spcBef>
                <a:spcPts val="0"/>
              </a:spcBef>
              <a:spcAft>
                <a:spcPts val="0"/>
              </a:spcAft>
              <a:buClr>
                <a:schemeClr val="dk1"/>
              </a:buClr>
              <a:buSzPts val="1200"/>
              <a:buFont typeface="Calibri"/>
              <a:buChar char="-"/>
            </a:pPr>
            <a:r>
              <a:rPr lang="en-US"/>
              <a:t>Chọn lựa phạm vi vừa đủ</a:t>
            </a:r>
            <a:endParaRPr/>
          </a:p>
          <a:p>
            <a:pPr indent="-171450" lvl="0" marL="171450" rtl="0" algn="l">
              <a:spcBef>
                <a:spcPts val="0"/>
              </a:spcBef>
              <a:spcAft>
                <a:spcPts val="0"/>
              </a:spcAft>
              <a:buClr>
                <a:schemeClr val="dk1"/>
              </a:buClr>
              <a:buSzPts val="1200"/>
              <a:buFont typeface="Calibri"/>
              <a:buChar char="-"/>
            </a:pPr>
            <a:r>
              <a:rPr lang="en-US"/>
              <a:t>Phạm vi quá lớn sẽ ảnh hưởng đến perfoment</a:t>
            </a:r>
            <a:endParaRPr/>
          </a:p>
        </p:txBody>
      </p:sp>
      <p:sp>
        <p:nvSpPr>
          <p:cNvPr id="885" name="Google Shape;885;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896" name="Google Shape;896;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906" name="Google Shape;906;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916" name="Google Shape;916;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Hoisting – Docker, VM ware, ....</a:t>
            </a:r>
            <a:endParaRPr/>
          </a:p>
        </p:txBody>
      </p:sp>
      <p:sp>
        <p:nvSpPr>
          <p:cNvPr id="203" name="Google Shape;20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926" name="Google Shape;926;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936" name="Google Shape;936;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Chiều ghi dữ liệu rất phức tạp nhìn vào các domain model</a:t>
            </a:r>
            <a:endParaRPr/>
          </a:p>
          <a:p>
            <a:pPr indent="-171450" lvl="0" marL="171450" rtl="0" algn="l">
              <a:spcBef>
                <a:spcPts val="0"/>
              </a:spcBef>
              <a:spcAft>
                <a:spcPts val="0"/>
              </a:spcAft>
              <a:buClr>
                <a:schemeClr val="dk1"/>
              </a:buClr>
              <a:buSzPts val="1200"/>
              <a:buFont typeface="Calibri"/>
              <a:buChar char="-"/>
            </a:pPr>
            <a:r>
              <a:rPr lang="en-US"/>
              <a:t>Command Bus: truyền các lệnh như ghi, cập nhật, vận chuyển command</a:t>
            </a:r>
            <a:endParaRPr/>
          </a:p>
          <a:p>
            <a:pPr indent="-171450" lvl="0" marL="171450" rtl="0" algn="l">
              <a:spcBef>
                <a:spcPts val="0"/>
              </a:spcBef>
              <a:spcAft>
                <a:spcPts val="0"/>
              </a:spcAft>
              <a:buClr>
                <a:schemeClr val="dk1"/>
              </a:buClr>
              <a:buSzPts val="1200"/>
              <a:buFont typeface="Calibri"/>
              <a:buChar char="-"/>
            </a:pPr>
            <a:r>
              <a:rPr lang="en-US"/>
              <a:t>Command Handler thực hiện các login khác nhau trên domain model</a:t>
            </a:r>
            <a:endParaRPr/>
          </a:p>
          <a:p>
            <a:pPr indent="-171450" lvl="0" marL="171450" rtl="0" algn="l">
              <a:spcBef>
                <a:spcPts val="0"/>
              </a:spcBef>
              <a:spcAft>
                <a:spcPts val="0"/>
              </a:spcAft>
              <a:buClr>
                <a:schemeClr val="dk1"/>
              </a:buClr>
              <a:buSzPts val="1200"/>
              <a:buFont typeface="Calibri"/>
              <a:buChar char="-"/>
            </a:pPr>
            <a:r>
              <a:rPr lang="en-US"/>
              <a:t>Sau khi xử lý lưu dữ liệu nó sẽ phát ra một event(message) -&gt; cập nhật db của daatabase readside</a:t>
            </a:r>
            <a:endParaRPr/>
          </a:p>
          <a:p>
            <a:pPr indent="-171450" lvl="0" marL="171450" rtl="0" algn="l">
              <a:spcBef>
                <a:spcPts val="0"/>
              </a:spcBef>
              <a:spcAft>
                <a:spcPts val="0"/>
              </a:spcAft>
              <a:buClr>
                <a:schemeClr val="dk1"/>
              </a:buClr>
              <a:buSzPts val="1200"/>
              <a:buFont typeface="Calibri"/>
              <a:buChar char="-"/>
            </a:pPr>
            <a:r>
              <a:rPr lang="en-US"/>
              <a:t>Quá trình phát triển độc lập dựa vào trình độ của 2 team dev</a:t>
            </a:r>
            <a:endParaRPr/>
          </a:p>
        </p:txBody>
      </p:sp>
      <p:sp>
        <p:nvSpPr>
          <p:cNvPr id="946" name="Google Shape;946;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955" name="Google Shape;955;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965" name="Google Shape;965;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975" name="Google Shape;975;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4" name="Google Shape;984;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985" name="Google Shape;985;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 Event producer, Event consumer, Event chanel (Kafka, Rabit MQ, AWS SQS...), Event broker (Kafka broker, RA</a:t>
            </a:r>
            <a:endParaRPr/>
          </a:p>
        </p:txBody>
      </p:sp>
      <p:sp>
        <p:nvSpPr>
          <p:cNvPr id="1018" name="Google Shape;1018;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1027" name="Google Shape;1027;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chemeClr val="dk1"/>
              </a:buClr>
              <a:buSzPts val="1200"/>
              <a:buFont typeface="Arial"/>
              <a:buChar char="•"/>
            </a:pPr>
            <a:r>
              <a:rPr b="0" i="0" lang="en-US" sz="1200">
                <a:latin typeface="Arial"/>
                <a:ea typeface="Arial"/>
                <a:cs typeface="Arial"/>
                <a:sym typeface="Arial"/>
              </a:rPr>
              <a:t>Mô hình Event Sourcing — ES, là mô hình thiết kế mà trạng thái của object sẽ được lưu trữ dưới dạng chuỗi các sự kiện thay đổi. </a:t>
            </a:r>
            <a:r>
              <a:rPr b="0" i="0" lang="en-US">
                <a:solidFill>
                  <a:srgbClr val="F9F9F9"/>
                </a:solidFill>
                <a:latin typeface="Arial"/>
                <a:ea typeface="Arial"/>
                <a:cs typeface="Arial"/>
                <a:sym typeface="Arial"/>
              </a:rPr>
              <a:t>Lưu trữ được lịch sử thay đổi của các đối tượng.</a:t>
            </a:r>
            <a:endParaRPr/>
          </a:p>
          <a:p>
            <a:pPr indent="-76200" lvl="0" marL="0" rtl="0" algn="l">
              <a:spcBef>
                <a:spcPts val="0"/>
              </a:spcBef>
              <a:spcAft>
                <a:spcPts val="0"/>
              </a:spcAft>
              <a:buClr>
                <a:srgbClr val="F9F9F9"/>
              </a:buClr>
              <a:buSzPts val="1200"/>
              <a:buFont typeface="Arial"/>
              <a:buChar char="•"/>
            </a:pPr>
            <a:r>
              <a:rPr b="0" i="0" lang="en-US">
                <a:solidFill>
                  <a:srgbClr val="F9F9F9"/>
                </a:solidFill>
                <a:latin typeface="Arial"/>
                <a:ea typeface="Arial"/>
                <a:cs typeface="Arial"/>
                <a:sym typeface="Arial"/>
              </a:rPr>
              <a:t>Nếu các event được gửi tới các hệ thống khác, các hệ thống đó có thể sinh ra trạng thái cuối cùng chính xác của đốc tượng gốc. Do đó dễ dàng tích hợp với các hệ thống khác.</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a:latin typeface="Arial"/>
                <a:ea typeface="Arial"/>
                <a:cs typeface="Arial"/>
                <a:sym typeface="Arial"/>
              </a:rPr>
              <a:t>Nó khác với mô hình thiết kế thông thường, khi mà chỉ lưu trữ trạng thái cuối cùng của object.</a:t>
            </a:r>
            <a:endParaRPr b="0" i="0" sz="1200">
              <a:latin typeface="Arial"/>
              <a:ea typeface="Arial"/>
              <a:cs typeface="Arial"/>
              <a:sym typeface="Arial"/>
            </a:endParaRPr>
          </a:p>
          <a:p>
            <a:pPr indent="-171450" lvl="0" marL="171450" rtl="0" algn="l">
              <a:spcBef>
                <a:spcPts val="0"/>
              </a:spcBef>
              <a:spcAft>
                <a:spcPts val="0"/>
              </a:spcAft>
              <a:buClr>
                <a:srgbClr val="F9F9F9"/>
              </a:buClr>
              <a:buSzPts val="1200"/>
              <a:buFont typeface="Arial"/>
              <a:buChar char="-"/>
            </a:pPr>
            <a:r>
              <a:rPr b="0" i="0" lang="en-US">
                <a:solidFill>
                  <a:srgbClr val="F9F9F9"/>
                </a:solidFill>
                <a:latin typeface="Arial"/>
                <a:ea typeface="Arial"/>
                <a:cs typeface="Arial"/>
                <a:sym typeface="Arial"/>
              </a:rPr>
              <a:t>Khi object bị thay đổi, sẽ tương ứng với một versioned event lưu trữ dữ liệu thay đổi của object. Các event sẽ được lưu trữ dạng appending only vào một cấu trúc table gọi là event store. Việc lưu trữ các event thay đổi này giúp mang lại các lợi ích:</a:t>
            </a:r>
            <a:endParaRPr/>
          </a:p>
        </p:txBody>
      </p:sp>
      <p:sp>
        <p:nvSpPr>
          <p:cNvPr id="1036" name="Google Shape;1036;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Bị rối rắm vì phụ thuộc vào nhau quá nhiều’</a:t>
            </a:r>
            <a:endParaRPr/>
          </a:p>
          <a:p>
            <a:pPr indent="-171450" lvl="0" marL="171450" rtl="0" algn="l">
              <a:spcBef>
                <a:spcPts val="0"/>
              </a:spcBef>
              <a:spcAft>
                <a:spcPts val="0"/>
              </a:spcAft>
              <a:buClr>
                <a:schemeClr val="dk1"/>
              </a:buClr>
              <a:buSzPts val="1200"/>
              <a:buFont typeface="Calibri"/>
              <a:buChar char="-"/>
            </a:pPr>
            <a:r>
              <a:rPr lang="en-US"/>
              <a:t>Lỗi xếp tầng ( casading Failures )</a:t>
            </a:r>
            <a:endParaRPr/>
          </a:p>
          <a:p>
            <a:pPr indent="-171450" lvl="0" marL="171450" rtl="0" algn="l">
              <a:spcBef>
                <a:spcPts val="0"/>
              </a:spcBef>
              <a:spcAft>
                <a:spcPts val="0"/>
              </a:spcAft>
              <a:buClr>
                <a:schemeClr val="dk1"/>
              </a:buClr>
              <a:buSzPts val="1200"/>
              <a:buFont typeface="Calibri"/>
              <a:buChar char="-"/>
            </a:pPr>
            <a:r>
              <a:rPr lang="en-US"/>
              <a:t>Giảm hiệu suất</a:t>
            </a:r>
            <a:endParaRPr/>
          </a:p>
          <a:p>
            <a:pPr indent="-95250" lvl="0" marL="171450" rtl="0" algn="l">
              <a:spcBef>
                <a:spcPts val="0"/>
              </a:spcBef>
              <a:spcAft>
                <a:spcPts val="0"/>
              </a:spcAft>
              <a:buClr>
                <a:schemeClr val="dk1"/>
              </a:buClr>
              <a:buSzPts val="1200"/>
              <a:buFont typeface="Calibri"/>
              <a:buNone/>
            </a:pPr>
            <a:r>
              <a:t/>
            </a:r>
            <a:endParaRPr/>
          </a:p>
        </p:txBody>
      </p:sp>
      <p:sp>
        <p:nvSpPr>
          <p:cNvPr id="212" name="Google Shape;21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1047" name="Google Shape;1047;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212529"/>
              </a:buClr>
              <a:buSzPts val="1200"/>
              <a:buFont typeface="Arial"/>
              <a:buChar char="•"/>
            </a:pPr>
            <a:r>
              <a:rPr b="0" i="0" lang="en-US">
                <a:solidFill>
                  <a:srgbClr val="212529"/>
                </a:solidFill>
                <a:latin typeface="Arial"/>
                <a:ea typeface="Arial"/>
                <a:cs typeface="Arial"/>
                <a:sym typeface="Arial"/>
              </a:rPr>
              <a:t>Một cơ sở dữ liệu dùng chung không được khuyến khích trong kiến trúc dựa trên microservices bởi vì nếu có một thay đổi trong một data model, dẫn đến các services khác cũng bị ảnh hưởng theo.</a:t>
            </a:r>
            <a:endParaRPr/>
          </a:p>
        </p:txBody>
      </p:sp>
      <p:sp>
        <p:nvSpPr>
          <p:cNvPr id="1056" name="Google Shape;1056;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4" name="Google Shape;1064;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12529"/>
                </a:solidFill>
                <a:latin typeface="Arial"/>
                <a:ea typeface="Arial"/>
                <a:cs typeface="Arial"/>
                <a:sym typeface="Arial"/>
              </a:rPr>
              <a:t>Hạn chế của cách tiếp cận này là việc quản lý transaction đó không thể xử lý đúng cách. Nếu dữ liệu customer bị xóa thì order tương ứng với customer tương ứng cũng phải xóa.</a:t>
            </a:r>
            <a:endParaRPr/>
          </a:p>
          <a:p>
            <a:pPr indent="0" lvl="0" marL="0" rtl="0" algn="l">
              <a:spcBef>
                <a:spcPts val="0"/>
              </a:spcBef>
              <a:spcAft>
                <a:spcPts val="0"/>
              </a:spcAft>
              <a:buNone/>
            </a:pPr>
            <a:br>
              <a:rPr lang="en-US"/>
            </a:br>
            <a:r>
              <a:rPr b="0" i="0" lang="en-US">
                <a:solidFill>
                  <a:srgbClr val="212529"/>
                </a:solidFill>
                <a:latin typeface="Arial"/>
                <a:ea typeface="Arial"/>
                <a:cs typeface="Arial"/>
                <a:sym typeface="Arial"/>
              </a:rPr>
              <a:t>Mặc dù điều này thì vẫn có thể thực hiện được với cách giải quyết giống như việc gọi một service xóa trong Order service, nhưng như vậy thì tính độc lập sẽ không đạt được một cách rõ ràng, rành mạch. Điều này cần được xử lý với việc tùy chỉnh.</a:t>
            </a:r>
            <a:endParaRPr/>
          </a:p>
          <a:p>
            <a:pPr indent="0" lvl="0" marL="0" rtl="0" algn="l">
              <a:spcBef>
                <a:spcPts val="0"/>
              </a:spcBef>
              <a:spcAft>
                <a:spcPts val="0"/>
              </a:spcAft>
              <a:buNone/>
            </a:pPr>
            <a:br>
              <a:rPr lang="en-US"/>
            </a:br>
            <a:r>
              <a:rPr b="0" i="0" lang="en-US">
                <a:solidFill>
                  <a:srgbClr val="212529"/>
                </a:solidFill>
                <a:latin typeface="Arial"/>
                <a:ea typeface="Arial"/>
                <a:cs typeface="Arial"/>
                <a:sym typeface="Arial"/>
              </a:rPr>
              <a:t>Để vượt qua hạn chế này, chúng ta có thể tích hợp một kiến trúc event-driven với các thành phần microservices của chúng ta.</a:t>
            </a:r>
            <a:br>
              <a:rPr lang="en-US"/>
            </a:br>
            <a:endParaRPr/>
          </a:p>
        </p:txBody>
      </p:sp>
      <p:sp>
        <p:nvSpPr>
          <p:cNvPr id="1065" name="Google Shape;1065;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12529"/>
                </a:solidFill>
                <a:latin typeface="Arial"/>
                <a:ea typeface="Arial"/>
                <a:cs typeface="Arial"/>
                <a:sym typeface="Arial"/>
              </a:rPr>
              <a:t>Trong event-sourcing, bất kì sự kiện trigger nào cũng được lưu trong một event store. Không có các hoạt động cập nhật hoặc xóa trên dữ liệu và mọi event được sản sinh ra sẽ được lưu trữ như một bản ghi trong cơ sở dữ liệu. Nếu có một thất bại trong transaction, event thất bại được thêm như một bản ghi trong cơ sở dữ liệu. Mỗi thực thể bản ghi sẽ là một hoạt động đơn nhất.</a:t>
            </a:r>
            <a:endParaRPr b="0" i="0">
              <a:solidFill>
                <a:srgbClr val="212529"/>
              </a:solidFill>
              <a:latin typeface="Arial"/>
              <a:ea typeface="Arial"/>
              <a:cs typeface="Arial"/>
              <a:sym typeface="Arial"/>
            </a:endParaRPr>
          </a:p>
          <a:p>
            <a:pPr indent="0" lvl="0" marL="0" rtl="0" algn="l">
              <a:spcBef>
                <a:spcPts val="0"/>
              </a:spcBef>
              <a:spcAft>
                <a:spcPts val="0"/>
              </a:spcAft>
              <a:buNone/>
            </a:pPr>
            <a:r>
              <a:t/>
            </a:r>
            <a:endParaRPr b="0" i="0">
              <a:solidFill>
                <a:srgbClr val="212529"/>
              </a:solidFill>
              <a:latin typeface="Arial"/>
              <a:ea typeface="Arial"/>
              <a:cs typeface="Arial"/>
              <a:sym typeface="Arial"/>
            </a:endParaRPr>
          </a:p>
          <a:p>
            <a:pPr indent="0" lvl="0" marL="0" rtl="0" algn="l">
              <a:spcBef>
                <a:spcPts val="0"/>
              </a:spcBef>
              <a:spcAft>
                <a:spcPts val="0"/>
              </a:spcAft>
              <a:buNone/>
            </a:pPr>
            <a:r>
              <a:rPr b="0" i="0" lang="en-US">
                <a:solidFill>
                  <a:srgbClr val="212529"/>
                </a:solidFill>
                <a:latin typeface="Arial"/>
                <a:ea typeface="Arial"/>
                <a:cs typeface="Arial"/>
                <a:sym typeface="Arial"/>
              </a:rPr>
              <a:t>Như mô hình này bất kì thay đổi nào trong dữ liệu của customer cũng sẽ publish một event đến messaging system, như vậy event sẽ tiêu thụ dữ liệu customer và cập nhật dữ liệu order.</a:t>
            </a:r>
            <a:endParaRPr/>
          </a:p>
          <a:p>
            <a:pPr indent="0" lvl="0" marL="0" rtl="0" algn="l">
              <a:spcBef>
                <a:spcPts val="0"/>
              </a:spcBef>
              <a:spcAft>
                <a:spcPts val="0"/>
              </a:spcAft>
              <a:buNone/>
            </a:pPr>
            <a:br>
              <a:rPr lang="en-US"/>
            </a:br>
            <a:endParaRPr/>
          </a:p>
        </p:txBody>
      </p:sp>
      <p:sp>
        <p:nvSpPr>
          <p:cNvPr id="1074" name="Google Shape;1074;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 name="Google Shape;1137;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
  <p:cSld name="Title, subtitle and content ">
    <p:spTree>
      <p:nvGrpSpPr>
        <p:cNvPr id="15" name="Shape 15"/>
        <p:cNvGrpSpPr/>
        <p:nvPr/>
      </p:nvGrpSpPr>
      <p:grpSpPr>
        <a:xfrm>
          <a:off x="0" y="0"/>
          <a:ext cx="0" cy="0"/>
          <a:chOff x="0" y="0"/>
          <a:chExt cx="0" cy="0"/>
        </a:xfrm>
      </p:grpSpPr>
      <p:sp>
        <p:nvSpPr>
          <p:cNvPr id="16" name="Google Shape;16;p158"/>
          <p:cNvSpPr txBox="1"/>
          <p:nvPr>
            <p:ph type="title"/>
          </p:nvPr>
        </p:nvSpPr>
        <p:spPr>
          <a:xfrm>
            <a:off x="227349" y="0"/>
            <a:ext cx="11125236" cy="1104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8"/>
          <p:cNvSpPr txBox="1"/>
          <p:nvPr>
            <p:ph idx="1" type="body"/>
          </p:nvPr>
        </p:nvSpPr>
        <p:spPr>
          <a:xfrm>
            <a:off x="227348" y="1815351"/>
            <a:ext cx="11700000" cy="4466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58"/>
          <p:cNvSpPr txBox="1"/>
          <p:nvPr>
            <p:ph idx="2" type="body"/>
          </p:nvPr>
        </p:nvSpPr>
        <p:spPr>
          <a:xfrm>
            <a:off x="227349" y="1148607"/>
            <a:ext cx="11700000" cy="504056"/>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accent2"/>
              </a:buClr>
              <a:buSzPts val="2800"/>
              <a:buChar char="•"/>
              <a:defRPr>
                <a:solidFill>
                  <a:schemeClr val="accent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6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7"/>
          <p:cNvSpPr/>
          <p:nvPr>
            <p:ph idx="2" type="pic"/>
          </p:nvPr>
        </p:nvSpPr>
        <p:spPr>
          <a:xfrm>
            <a:off x="5183188" y="987425"/>
            <a:ext cx="6172200" cy="4873625"/>
          </a:xfrm>
          <a:prstGeom prst="rect">
            <a:avLst/>
          </a:prstGeom>
          <a:noFill/>
          <a:ln>
            <a:noFill/>
          </a:ln>
        </p:spPr>
      </p:sp>
      <p:sp>
        <p:nvSpPr>
          <p:cNvPr id="72" name="Google Shape;72;p16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1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6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5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6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6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6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6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6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6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6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6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6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6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16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2.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png"/><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48.png"/><Relationship Id="rId6" Type="http://schemas.openxmlformats.org/officeDocument/2006/relationships/image" Target="../media/image13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4.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6.png"/><Relationship Id="rId6" Type="http://schemas.openxmlformats.org/officeDocument/2006/relationships/image" Target="../media/image145.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5.jpg"/><Relationship Id="rId6" Type="http://schemas.openxmlformats.org/officeDocument/2006/relationships/image" Target="../media/image13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2.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png"/><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1.png"/><Relationship Id="rId6" Type="http://schemas.openxmlformats.org/officeDocument/2006/relationships/image" Target="../media/image13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1.png"/><Relationship Id="rId6" Type="http://schemas.openxmlformats.org/officeDocument/2006/relationships/image" Target="../media/image13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1.png"/><Relationship Id="rId6" Type="http://schemas.openxmlformats.org/officeDocument/2006/relationships/image" Target="../media/image13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1.png"/><Relationship Id="rId6" Type="http://schemas.openxmlformats.org/officeDocument/2006/relationships/image" Target="../media/image14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1.png"/><Relationship Id="rId6" Type="http://schemas.openxmlformats.org/officeDocument/2006/relationships/image" Target="../media/image14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hyperlink" Target="https://viblo.asia/p/014-postgresql-transaction-isolation-OeVKB67JKkW"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4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png"/><Relationship Id="rId4" Type="http://schemas.openxmlformats.org/officeDocument/2006/relationships/image" Target="../media/image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png"/><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png"/><Relationship Id="rId4" Type="http://schemas.openxmlformats.org/officeDocument/2006/relationships/image" Target="../media/image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png"/><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4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png"/><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png"/><Relationship Id="rId4" Type="http://schemas.openxmlformats.org/officeDocument/2006/relationships/image" Target="../media/image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png"/><Relationship Id="rId4" Type="http://schemas.openxmlformats.org/officeDocument/2006/relationships/image" Target="../media/image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png"/><Relationship Id="rId4" Type="http://schemas.openxmlformats.org/officeDocument/2006/relationships/image" Target="../media/image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4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9.png"/><Relationship Id="rId6"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10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2.png"/><Relationship Id="rId6"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8.png"/><Relationship Id="rId6"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3.png"/><Relationship Id="rId6"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1.png"/><Relationship Id="rId6"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5.png"/><Relationship Id="rId6"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6.png"/><Relationship Id="rId6"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7.png"/><Relationship Id="rId6" Type="http://schemas.openxmlformats.org/officeDocument/2006/relationships/image" Target="../media/image63.png"/><Relationship Id="rId7"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9.png"/><Relationship Id="rId6"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8.png"/><Relationship Id="rId6"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6.png"/><Relationship Id="rId6"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1.png"/><Relationship Id="rId6" Type="http://schemas.openxmlformats.org/officeDocument/2006/relationships/image" Target="../media/image119.png"/><Relationship Id="rId7" Type="http://schemas.openxmlformats.org/officeDocument/2006/relationships/image" Target="../media/image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nvSpPr>
        <p:spPr>
          <a:xfrm>
            <a:off x="2684649" y="271501"/>
            <a:ext cx="6822702"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Mục lục thuyết trình</a:t>
            </a:r>
            <a:endParaRPr b="1" i="0" sz="2000" u="none" cap="none" strike="noStrike">
              <a:solidFill>
                <a:srgbClr val="2B0A3D"/>
              </a:solidFill>
              <a:latin typeface="Ubuntu"/>
              <a:ea typeface="Ubuntu"/>
              <a:cs typeface="Ubuntu"/>
              <a:sym typeface="Ubuntu"/>
            </a:endParaRPr>
          </a:p>
        </p:txBody>
      </p:sp>
      <p:sp>
        <p:nvSpPr>
          <p:cNvPr id="94" name="Google Shape;94;p1"/>
          <p:cNvSpPr/>
          <p:nvPr/>
        </p:nvSpPr>
        <p:spPr>
          <a:xfrm>
            <a:off x="1172431" y="1513684"/>
            <a:ext cx="6533294" cy="4278094"/>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Introduction Microservices </a:t>
            </a:r>
            <a:r>
              <a:rPr b="1" i="0" lang="en-US" sz="1600" u="none" cap="none" strike="noStrike">
                <a:solidFill>
                  <a:srgbClr val="2B0A3D"/>
                </a:solidFill>
                <a:latin typeface="Ubuntu Medium"/>
                <a:ea typeface="Ubuntu Medium"/>
                <a:cs typeface="Ubuntu Medium"/>
                <a:sym typeface="Ubuntu Medium"/>
              </a:rPr>
              <a:t>Architecture</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Java Microservices with spring cloud</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DDD Layered Architecture</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CQRS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Event Sourcing</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Demo application cqrs-es</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p:txBody>
      </p:sp>
      <p:sp>
        <p:nvSpPr>
          <p:cNvPr id="95" name="Google Shape;95;p1"/>
          <p:cNvSpPr/>
          <p:nvPr/>
        </p:nvSpPr>
        <p:spPr>
          <a:xfrm>
            <a:off x="1214540" y="2487258"/>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grpSp>
        <p:nvGrpSpPr>
          <p:cNvPr id="96" name="Google Shape;96;p1"/>
          <p:cNvGrpSpPr/>
          <p:nvPr/>
        </p:nvGrpSpPr>
        <p:grpSpPr>
          <a:xfrm>
            <a:off x="1214540" y="1485917"/>
            <a:ext cx="369332" cy="403986"/>
            <a:chOff x="1622181" y="1100166"/>
            <a:chExt cx="369332" cy="403986"/>
          </a:xfrm>
        </p:grpSpPr>
        <p:sp>
          <p:nvSpPr>
            <p:cNvPr id="97" name="Google Shape;97;p1"/>
            <p:cNvSpPr/>
            <p:nvPr/>
          </p:nvSpPr>
          <p:spPr>
            <a:xfrm>
              <a:off x="1622181" y="1100166"/>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98" name="Google Shape;98;p1"/>
            <p:cNvSpPr/>
            <p:nvPr/>
          </p:nvSpPr>
          <p:spPr>
            <a:xfrm>
              <a:off x="1622181" y="1134820"/>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1</a:t>
              </a:r>
              <a:endParaRPr/>
            </a:p>
          </p:txBody>
        </p:sp>
      </p:grpSp>
      <p:sp>
        <p:nvSpPr>
          <p:cNvPr id="99" name="Google Shape;99;p1"/>
          <p:cNvSpPr/>
          <p:nvPr/>
        </p:nvSpPr>
        <p:spPr>
          <a:xfrm>
            <a:off x="1214540" y="2257825"/>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2</a:t>
            </a:r>
            <a:endParaRPr/>
          </a:p>
        </p:txBody>
      </p:sp>
      <p:pic>
        <p:nvPicPr>
          <p:cNvPr id="100" name="Google Shape;100;p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sp>
        <p:nvSpPr>
          <p:cNvPr id="101" name="Google Shape;101;p1"/>
          <p:cNvSpPr/>
          <p:nvPr/>
        </p:nvSpPr>
        <p:spPr>
          <a:xfrm>
            <a:off x="1214540" y="2985469"/>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3</a:t>
            </a:r>
            <a:endParaRPr/>
          </a:p>
        </p:txBody>
      </p:sp>
      <p:pic>
        <p:nvPicPr>
          <p:cNvPr id="102" name="Google Shape;102;p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03" name="Google Shape;103;p1"/>
          <p:cNvSpPr/>
          <p:nvPr/>
        </p:nvSpPr>
        <p:spPr>
          <a:xfrm>
            <a:off x="1214540" y="3727541"/>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4</a:t>
            </a:r>
            <a:endParaRPr/>
          </a:p>
        </p:txBody>
      </p:sp>
      <p:sp>
        <p:nvSpPr>
          <p:cNvPr id="104" name="Google Shape;104;p1"/>
          <p:cNvSpPr/>
          <p:nvPr/>
        </p:nvSpPr>
        <p:spPr>
          <a:xfrm>
            <a:off x="1214540" y="4444448"/>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5</a:t>
            </a:r>
            <a:endParaRPr/>
          </a:p>
        </p:txBody>
      </p:sp>
      <p:sp>
        <p:nvSpPr>
          <p:cNvPr id="105" name="Google Shape;105;p1"/>
          <p:cNvSpPr/>
          <p:nvPr/>
        </p:nvSpPr>
        <p:spPr>
          <a:xfrm>
            <a:off x="1214540" y="5118113"/>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6</a:t>
            </a:r>
            <a:endParaRPr b="1" i="0" sz="14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500"/>
                                        <p:tgtEl>
                                          <p:spTgt spid="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500"/>
                                        <p:tgtEl>
                                          <p:spTgt spid="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500"/>
                                        <p:tgtEl>
                                          <p:spTgt spid="9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3" st="3"/>
                                            </p:txEl>
                                          </p:spTgt>
                                        </p:tgtEl>
                                        <p:attrNameLst>
                                          <p:attrName>style.visibility</p:attrName>
                                        </p:attrNameLst>
                                      </p:cBhvr>
                                      <p:to>
                                        <p:strVal val="visible"/>
                                      </p:to>
                                    </p:set>
                                    <p:animEffect filter="fade" transition="in">
                                      <p:cBhvr>
                                        <p:cTn dur="500"/>
                                        <p:tgtEl>
                                          <p:spTgt spid="9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4" st="4"/>
                                            </p:txEl>
                                          </p:spTgt>
                                        </p:tgtEl>
                                        <p:attrNameLst>
                                          <p:attrName>style.visibility</p:attrName>
                                        </p:attrNameLst>
                                      </p:cBhvr>
                                      <p:to>
                                        <p:strVal val="visible"/>
                                      </p:to>
                                    </p:set>
                                    <p:animEffect filter="fade" transition="in">
                                      <p:cBhvr>
                                        <p:cTn dur="500"/>
                                        <p:tgtEl>
                                          <p:spTgt spid="9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5" st="5"/>
                                            </p:txEl>
                                          </p:spTgt>
                                        </p:tgtEl>
                                        <p:attrNameLst>
                                          <p:attrName>style.visibility</p:attrName>
                                        </p:attrNameLst>
                                      </p:cBhvr>
                                      <p:to>
                                        <p:strVal val="visible"/>
                                      </p:to>
                                    </p:set>
                                    <p:animEffect filter="fade" transition="in">
                                      <p:cBhvr>
                                        <p:cTn dur="500"/>
                                        <p:tgtEl>
                                          <p:spTgt spid="9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6" st="6"/>
                                            </p:txEl>
                                          </p:spTgt>
                                        </p:tgtEl>
                                        <p:attrNameLst>
                                          <p:attrName>style.visibility</p:attrName>
                                        </p:attrNameLst>
                                      </p:cBhvr>
                                      <p:to>
                                        <p:strVal val="visible"/>
                                      </p:to>
                                    </p:set>
                                    <p:animEffect filter="fade" transition="in">
                                      <p:cBhvr>
                                        <p:cTn dur="500"/>
                                        <p:tgtEl>
                                          <p:spTgt spid="9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7" st="7"/>
                                            </p:txEl>
                                          </p:spTgt>
                                        </p:tgtEl>
                                        <p:attrNameLst>
                                          <p:attrName>style.visibility</p:attrName>
                                        </p:attrNameLst>
                                      </p:cBhvr>
                                      <p:to>
                                        <p:strVal val="visible"/>
                                      </p:to>
                                    </p:set>
                                    <p:animEffect filter="fade" transition="in">
                                      <p:cBhvr>
                                        <p:cTn dur="500"/>
                                        <p:tgtEl>
                                          <p:spTgt spid="9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8" st="8"/>
                                            </p:txEl>
                                          </p:spTgt>
                                        </p:tgtEl>
                                        <p:attrNameLst>
                                          <p:attrName>style.visibility</p:attrName>
                                        </p:attrNameLst>
                                      </p:cBhvr>
                                      <p:to>
                                        <p:strVal val="visible"/>
                                      </p:to>
                                    </p:set>
                                    <p:animEffect filter="fade" transition="in">
                                      <p:cBhvr>
                                        <p:cTn dur="500"/>
                                        <p:tgtEl>
                                          <p:spTgt spid="9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9" st="9"/>
                                            </p:txEl>
                                          </p:spTgt>
                                        </p:tgtEl>
                                        <p:attrNameLst>
                                          <p:attrName>style.visibility</p:attrName>
                                        </p:attrNameLst>
                                      </p:cBhvr>
                                      <p:to>
                                        <p:strVal val="visible"/>
                                      </p:to>
                                    </p:set>
                                    <p:animEffect filter="fade" transition="in">
                                      <p:cBhvr>
                                        <p:cTn dur="500"/>
                                        <p:tgtEl>
                                          <p:spTgt spid="94">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10" st="10"/>
                                            </p:txEl>
                                          </p:spTgt>
                                        </p:tgtEl>
                                        <p:attrNameLst>
                                          <p:attrName>style.visibility</p:attrName>
                                        </p:attrNameLst>
                                      </p:cBhvr>
                                      <p:to>
                                        <p:strVal val="visible"/>
                                      </p:to>
                                    </p:set>
                                    <p:animEffect filter="fade" transition="in">
                                      <p:cBhvr>
                                        <p:cTn dur="500"/>
                                        <p:tgtEl>
                                          <p:spTgt spid="94">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11" st="11"/>
                                            </p:txEl>
                                          </p:spTgt>
                                        </p:tgtEl>
                                        <p:attrNameLst>
                                          <p:attrName>style.visibility</p:attrName>
                                        </p:attrNameLst>
                                      </p:cBhvr>
                                      <p:to>
                                        <p:strVal val="visible"/>
                                      </p:to>
                                    </p:set>
                                    <p:animEffect filter="fade" transition="in">
                                      <p:cBhvr>
                                        <p:cTn dur="500"/>
                                        <p:tgtEl>
                                          <p:spTgt spid="94">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12" st="12"/>
                                            </p:txEl>
                                          </p:spTgt>
                                        </p:tgtEl>
                                        <p:attrNameLst>
                                          <p:attrName>style.visibility</p:attrName>
                                        </p:attrNameLst>
                                      </p:cBhvr>
                                      <p:to>
                                        <p:strVal val="visible"/>
                                      </p:to>
                                    </p:set>
                                    <p:animEffect filter="fade" transition="in">
                                      <p:cBhvr>
                                        <p:cTn dur="500"/>
                                        <p:tgtEl>
                                          <p:spTgt spid="94">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13" st="13"/>
                                            </p:txEl>
                                          </p:spTgt>
                                        </p:tgtEl>
                                        <p:attrNameLst>
                                          <p:attrName>style.visibility</p:attrName>
                                        </p:attrNameLst>
                                      </p:cBhvr>
                                      <p:to>
                                        <p:strVal val="visible"/>
                                      </p:to>
                                    </p:set>
                                    <p:animEffect filter="fade" transition="in">
                                      <p:cBhvr>
                                        <p:cTn dur="500"/>
                                        <p:tgtEl>
                                          <p:spTgt spid="94">
                                            <p:txEl>
                                              <p:pRg end="13" st="13"/>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14" st="14"/>
                                            </p:txEl>
                                          </p:spTgt>
                                        </p:tgtEl>
                                        <p:attrNameLst>
                                          <p:attrName>style.visibility</p:attrName>
                                        </p:attrNameLst>
                                      </p:cBhvr>
                                      <p:to>
                                        <p:strVal val="visible"/>
                                      </p:to>
                                    </p:set>
                                    <p:animEffect filter="fade" transition="in">
                                      <p:cBhvr>
                                        <p:cTn dur="500"/>
                                        <p:tgtEl>
                                          <p:spTgt spid="94">
                                            <p:txEl>
                                              <p:pRg end="14" st="14"/>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15" st="15"/>
                                            </p:txEl>
                                          </p:spTgt>
                                        </p:tgtEl>
                                        <p:attrNameLst>
                                          <p:attrName>style.visibility</p:attrName>
                                        </p:attrNameLst>
                                      </p:cBhvr>
                                      <p:to>
                                        <p:strVal val="visible"/>
                                      </p:to>
                                    </p:set>
                                    <p:animEffect filter="fade" transition="in">
                                      <p:cBhvr>
                                        <p:cTn dur="500"/>
                                        <p:tgtEl>
                                          <p:spTgt spid="94">
                                            <p:txEl>
                                              <p:pRg end="15" st="15"/>
                                            </p:txEl>
                                          </p:spTgt>
                                        </p:tgtEl>
                                      </p:cBhvr>
                                    </p:animEffect>
                                  </p:childTnLst>
                                </p:cTn>
                              </p:par>
                              <p:par>
                                <p:cTn fill="hold" nodeType="withEffect" presetClass="entr" presetID="10" presetSubtype="0">
                                  <p:stCondLst>
                                    <p:cond delay="0"/>
                                  </p:stCondLst>
                                  <p:childTnLst>
                                    <p:set>
                                      <p:cBhvr>
                                        <p:cTn dur="1" fill="hold">
                                          <p:stCondLst>
                                            <p:cond delay="0"/>
                                          </p:stCondLst>
                                        </p:cTn>
                                        <p:tgtEl>
                                          <p:spTgt spid="94">
                                            <p:txEl>
                                              <p:pRg end="16" st="16"/>
                                            </p:txEl>
                                          </p:spTgt>
                                        </p:tgtEl>
                                        <p:attrNameLst>
                                          <p:attrName>style.visibility</p:attrName>
                                        </p:attrNameLst>
                                      </p:cBhvr>
                                      <p:to>
                                        <p:strVal val="visible"/>
                                      </p:to>
                                    </p:set>
                                    <p:animEffect filter="fade" transition="in">
                                      <p:cBhvr>
                                        <p:cTn dur="500"/>
                                        <p:tgtEl>
                                          <p:spTgt spid="94">
                                            <p:txEl>
                                              <p:pRg end="16" st="16"/>
                                            </p:txEl>
                                          </p:spTgt>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0"/>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Comunication Microservices</a:t>
            </a:r>
            <a:endParaRPr b="1" i="0" sz="2000" u="none" cap="none" strike="noStrike">
              <a:solidFill>
                <a:srgbClr val="2B0A3D"/>
              </a:solidFill>
              <a:latin typeface="Ubuntu"/>
              <a:ea typeface="Ubuntu"/>
              <a:cs typeface="Ubuntu"/>
              <a:sym typeface="Ubuntu"/>
            </a:endParaRPr>
          </a:p>
        </p:txBody>
      </p:sp>
      <p:pic>
        <p:nvPicPr>
          <p:cNvPr id="224" name="Google Shape;224;p1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225" name="Google Shape;225;p1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226" name="Google Shape;226;p10"/>
          <p:cNvPicPr preferRelativeResize="0"/>
          <p:nvPr/>
        </p:nvPicPr>
        <p:blipFill rotWithShape="1">
          <a:blip r:embed="rId5">
            <a:alphaModFix/>
          </a:blip>
          <a:srcRect b="0" l="0" r="0" t="0"/>
          <a:stretch/>
        </p:blipFill>
        <p:spPr>
          <a:xfrm>
            <a:off x="321075" y="1164923"/>
            <a:ext cx="9202434" cy="55157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pic>
        <p:nvPicPr>
          <p:cNvPr id="1148" name="Google Shape;1148;p10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149" name="Google Shape;1149;p10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150" name="Google Shape;1150;p100"/>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151" name="Google Shape;1151;p100"/>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Load balancing</a:t>
            </a:r>
            <a:endParaRPr b="1" i="0" sz="1400" u="none" cap="none" strike="noStrike">
              <a:solidFill>
                <a:srgbClr val="2B0A3D"/>
              </a:solidFill>
              <a:latin typeface="Ubuntu"/>
              <a:ea typeface="Ubuntu"/>
              <a:cs typeface="Ubuntu"/>
              <a:sym typeface="Ubuntu"/>
            </a:endParaRPr>
          </a:p>
        </p:txBody>
      </p:sp>
      <p:pic>
        <p:nvPicPr>
          <p:cNvPr descr="A diagram of a api&#10;&#10;Description automatically generated" id="1152" name="Google Shape;1152;p100"/>
          <p:cNvPicPr preferRelativeResize="0"/>
          <p:nvPr/>
        </p:nvPicPr>
        <p:blipFill rotWithShape="1">
          <a:blip r:embed="rId5">
            <a:alphaModFix/>
          </a:blip>
          <a:srcRect b="0" l="0" r="0" t="0"/>
          <a:stretch/>
        </p:blipFill>
        <p:spPr>
          <a:xfrm>
            <a:off x="1222940" y="1046266"/>
            <a:ext cx="9746119" cy="487306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10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159" name="Google Shape;1159;p10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160" name="Google Shape;1160;p101"/>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161" name="Google Shape;1161;p101"/>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Authentication </a:t>
            </a:r>
            <a:endParaRPr b="1" i="0" sz="1400" u="none" cap="none" strike="noStrike">
              <a:solidFill>
                <a:srgbClr val="2B0A3D"/>
              </a:solidFill>
              <a:latin typeface="Ubuntu"/>
              <a:ea typeface="Ubuntu"/>
              <a:cs typeface="Ubuntu"/>
              <a:sym typeface="Ubuntu"/>
            </a:endParaRPr>
          </a:p>
        </p:txBody>
      </p:sp>
      <p:pic>
        <p:nvPicPr>
          <p:cNvPr descr="A screenshot of a computer&#10;&#10;Description automatically generated" id="1162" name="Google Shape;1162;p101"/>
          <p:cNvPicPr preferRelativeResize="0"/>
          <p:nvPr/>
        </p:nvPicPr>
        <p:blipFill rotWithShape="1">
          <a:blip r:embed="rId5">
            <a:alphaModFix/>
          </a:blip>
          <a:srcRect b="0" l="0" r="0" t="0"/>
          <a:stretch/>
        </p:blipFill>
        <p:spPr>
          <a:xfrm>
            <a:off x="2206487" y="895851"/>
            <a:ext cx="7463210" cy="559062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10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169" name="Google Shape;1169;p10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170" name="Google Shape;1170;p102"/>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171" name="Google Shape;1171;p102"/>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Nhược điểm API Gateway</a:t>
            </a:r>
            <a:r>
              <a:rPr b="1" i="0" lang="en-US" sz="3200" u="none" cap="none" strike="noStrike">
                <a:solidFill>
                  <a:srgbClr val="42A1DC"/>
                </a:solidFill>
                <a:latin typeface="Ubuntu"/>
                <a:ea typeface="Ubuntu"/>
                <a:cs typeface="Ubuntu"/>
                <a:sym typeface="Ubuntu"/>
              </a:rPr>
              <a:t> </a:t>
            </a:r>
            <a:endParaRPr b="1" i="0" sz="1400" u="none" cap="none" strike="noStrike">
              <a:solidFill>
                <a:srgbClr val="2B0A3D"/>
              </a:solidFill>
              <a:latin typeface="Ubuntu"/>
              <a:ea typeface="Ubuntu"/>
              <a:cs typeface="Ubuntu"/>
              <a:sym typeface="Ubuntu"/>
            </a:endParaRPr>
          </a:p>
        </p:txBody>
      </p:sp>
      <p:pic>
        <p:nvPicPr>
          <p:cNvPr descr="API gateway là gì? 9 Ưu nhược điểm của API gateway" id="1172" name="Google Shape;1172;p102"/>
          <p:cNvPicPr preferRelativeResize="0"/>
          <p:nvPr/>
        </p:nvPicPr>
        <p:blipFill rotWithShape="1">
          <a:blip r:embed="rId5">
            <a:alphaModFix/>
          </a:blip>
          <a:srcRect b="0" l="0" r="0" t="0"/>
          <a:stretch/>
        </p:blipFill>
        <p:spPr>
          <a:xfrm>
            <a:off x="2352931" y="1231666"/>
            <a:ext cx="7214820" cy="480988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id="1178" name="Google Shape;1178;p10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179" name="Google Shape;1179;p10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180" name="Google Shape;1180;p103"/>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181" name="Google Shape;1181;p103"/>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Weighted Load-balancing</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182" name="Google Shape;1182;p103"/>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EP47: Common Load-balancing Algorithms - by Alex Xu" id="1183" name="Google Shape;1183;p103"/>
          <p:cNvPicPr preferRelativeResize="0"/>
          <p:nvPr/>
        </p:nvPicPr>
        <p:blipFill rotWithShape="1">
          <a:blip r:embed="rId5">
            <a:alphaModFix/>
          </a:blip>
          <a:srcRect b="0" l="0" r="0" t="0"/>
          <a:stretch/>
        </p:blipFill>
        <p:spPr>
          <a:xfrm>
            <a:off x="2156262" y="69574"/>
            <a:ext cx="7169150" cy="6858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10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190" name="Google Shape;1190;p10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191" name="Google Shape;1191;p104"/>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192" name="Google Shape;1192;p104"/>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Why we need Rate limiting</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193" name="Google Shape;1193;p10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What is a DDoS Attack and How Does it Work? | Indusface" id="1194" name="Google Shape;1194;p104"/>
          <p:cNvPicPr preferRelativeResize="0"/>
          <p:nvPr/>
        </p:nvPicPr>
        <p:blipFill rotWithShape="1">
          <a:blip r:embed="rId5">
            <a:alphaModFix/>
          </a:blip>
          <a:srcRect b="0" l="0" r="0" t="0"/>
          <a:stretch/>
        </p:blipFill>
        <p:spPr>
          <a:xfrm>
            <a:off x="581606" y="1371786"/>
            <a:ext cx="10723987" cy="430495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10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01" name="Google Shape;1201;p10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02" name="Google Shape;1202;p105"/>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203" name="Google Shape;1203;p105"/>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Auto Scale ?</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204" name="Google Shape;1204;p10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What is Auto Scaling? Definition &amp; FAQs | Avi Networks" id="1205" name="Google Shape;1205;p105"/>
          <p:cNvPicPr preferRelativeResize="0"/>
          <p:nvPr/>
        </p:nvPicPr>
        <p:blipFill rotWithShape="1">
          <a:blip r:embed="rId5">
            <a:alphaModFix/>
          </a:blip>
          <a:srcRect b="0" l="0" r="0" t="0"/>
          <a:stretch/>
        </p:blipFill>
        <p:spPr>
          <a:xfrm>
            <a:off x="1076325" y="1638300"/>
            <a:ext cx="10039350" cy="3581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id="1211" name="Google Shape;1211;p10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12" name="Google Shape;1212;p10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13" name="Google Shape;1213;p106"/>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214" name="Google Shape;1214;p106"/>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Rate limiting</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215" name="Google Shape;1215;p106"/>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16" name="Google Shape;1216;p106"/>
          <p:cNvPicPr preferRelativeResize="0"/>
          <p:nvPr/>
        </p:nvPicPr>
        <p:blipFill rotWithShape="1">
          <a:blip r:embed="rId5">
            <a:alphaModFix/>
          </a:blip>
          <a:srcRect b="0" l="0" r="0" t="0"/>
          <a:stretch/>
        </p:blipFill>
        <p:spPr>
          <a:xfrm>
            <a:off x="1461043" y="1073633"/>
            <a:ext cx="9148414" cy="509856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10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23" name="Google Shape;1223;p10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24" name="Google Shape;1224;p107"/>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225" name="Google Shape;1225;p107"/>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Throttling l</a:t>
            </a:r>
            <a:r>
              <a:rPr b="1" lang="en-US" sz="3200">
                <a:solidFill>
                  <a:srgbClr val="42A1DC"/>
                </a:solidFill>
                <a:latin typeface="Ubuntu"/>
                <a:ea typeface="Ubuntu"/>
                <a:cs typeface="Ubuntu"/>
                <a:sym typeface="Ubuntu"/>
              </a:rPr>
              <a:t>à gì ?</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226" name="Google Shape;1226;p10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107"/>
          <p:cNvSpPr txBox="1"/>
          <p:nvPr/>
        </p:nvSpPr>
        <p:spPr>
          <a:xfrm>
            <a:off x="924339" y="1600200"/>
            <a:ext cx="437321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687281"/>
              </a:buClr>
              <a:buSzPts val="1800"/>
              <a:buFont typeface="Arial"/>
              <a:buChar char="•"/>
            </a:pPr>
            <a:r>
              <a:rPr b="1" i="0" lang="en-US" sz="1800">
                <a:solidFill>
                  <a:srgbClr val="687281"/>
                </a:solidFill>
                <a:highlight>
                  <a:srgbClr val="FFFFFF"/>
                </a:highlight>
                <a:latin typeface="Arial"/>
                <a:ea typeface="Arial"/>
                <a:cs typeface="Arial"/>
                <a:sym typeface="Arial"/>
              </a:rPr>
              <a:t>User-Level Rate Limiting</a:t>
            </a:r>
            <a:endParaRPr/>
          </a:p>
          <a:p>
            <a:pPr indent="-285750" lvl="0" marL="285750" marR="0" rtl="0" algn="l">
              <a:spcBef>
                <a:spcPts val="0"/>
              </a:spcBef>
              <a:spcAft>
                <a:spcPts val="0"/>
              </a:spcAft>
              <a:buClr>
                <a:srgbClr val="687281"/>
              </a:buClr>
              <a:buSzPts val="1800"/>
              <a:buFont typeface="Arial"/>
              <a:buChar char="•"/>
            </a:pPr>
            <a:r>
              <a:rPr b="1" i="0" lang="en-US" sz="1800">
                <a:solidFill>
                  <a:srgbClr val="687281"/>
                </a:solidFill>
                <a:highlight>
                  <a:srgbClr val="FFFFFF"/>
                </a:highlight>
                <a:latin typeface="Arial"/>
                <a:ea typeface="Arial"/>
                <a:cs typeface="Arial"/>
                <a:sym typeface="Arial"/>
              </a:rPr>
              <a:t>Server-Level Rate Limiting</a:t>
            </a:r>
            <a:endParaRPr/>
          </a:p>
          <a:p>
            <a:pPr indent="-285750" lvl="0" marL="285750" marR="0" rtl="0" algn="l">
              <a:spcBef>
                <a:spcPts val="0"/>
              </a:spcBef>
              <a:spcAft>
                <a:spcPts val="0"/>
              </a:spcAft>
              <a:buClr>
                <a:srgbClr val="687281"/>
              </a:buClr>
              <a:buSzPts val="1800"/>
              <a:buFont typeface="Arial"/>
              <a:buChar char="•"/>
            </a:pPr>
            <a:r>
              <a:rPr b="1" i="0" lang="en-US" sz="1800">
                <a:solidFill>
                  <a:srgbClr val="687281"/>
                </a:solidFill>
                <a:highlight>
                  <a:srgbClr val="FFFFFF"/>
                </a:highlight>
                <a:latin typeface="Arial"/>
                <a:ea typeface="Arial"/>
                <a:cs typeface="Arial"/>
                <a:sym typeface="Arial"/>
              </a:rPr>
              <a:t>Geography-Based Rate Limiting</a:t>
            </a:r>
            <a:endParaRPr sz="18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10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34" name="Google Shape;1234;p10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35" name="Google Shape;1235;p108"/>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236" name="Google Shape;1236;p108"/>
          <p:cNvSpPr txBox="1"/>
          <p:nvPr/>
        </p:nvSpPr>
        <p:spPr>
          <a:xfrm>
            <a:off x="1812151" y="174585"/>
            <a:ext cx="908982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a:solidFill>
                  <a:srgbClr val="323F52"/>
                </a:solidFill>
                <a:highlight>
                  <a:srgbClr val="FFFFFF"/>
                </a:highlight>
                <a:latin typeface="Arial"/>
                <a:ea typeface="Arial"/>
                <a:cs typeface="Arial"/>
                <a:sym typeface="Arial"/>
              </a:rPr>
              <a:t>What Are the Algorithms Used for Rate Limiting?</a:t>
            </a:r>
            <a:endParaRPr/>
          </a:p>
        </p:txBody>
      </p:sp>
      <p:sp>
        <p:nvSpPr>
          <p:cNvPr descr="LB method: Weighted Round Robin | Download Scientific Diagram" id="1237" name="Google Shape;1237;p10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38" name="Google Shape;1238;p108"/>
          <p:cNvPicPr preferRelativeResize="0"/>
          <p:nvPr/>
        </p:nvPicPr>
        <p:blipFill rotWithShape="1">
          <a:blip r:embed="rId5">
            <a:alphaModFix/>
          </a:blip>
          <a:srcRect b="0" l="0" r="0" t="0"/>
          <a:stretch/>
        </p:blipFill>
        <p:spPr>
          <a:xfrm>
            <a:off x="4114802" y="1093142"/>
            <a:ext cx="5490180" cy="5599050"/>
          </a:xfrm>
          <a:prstGeom prst="rect">
            <a:avLst/>
          </a:prstGeom>
          <a:noFill/>
          <a:ln>
            <a:noFill/>
          </a:ln>
        </p:spPr>
      </p:pic>
      <p:sp>
        <p:nvSpPr>
          <p:cNvPr id="1239" name="Google Shape;1239;p108"/>
          <p:cNvSpPr txBox="1"/>
          <p:nvPr/>
        </p:nvSpPr>
        <p:spPr>
          <a:xfrm>
            <a:off x="259407" y="899699"/>
            <a:ext cx="6097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323F52"/>
                </a:solidFill>
                <a:highlight>
                  <a:srgbClr val="FFFFFF"/>
                </a:highlight>
                <a:latin typeface="Arial"/>
                <a:ea typeface="Arial"/>
                <a:cs typeface="Arial"/>
                <a:sym typeface="Arial"/>
              </a:rPr>
              <a:t>Thuật toán Token Bucket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id="1245" name="Google Shape;1245;p10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46" name="Google Shape;1246;p10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47" name="Google Shape;1247;p109"/>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248" name="Google Shape;1248;p109"/>
          <p:cNvSpPr txBox="1"/>
          <p:nvPr/>
        </p:nvSpPr>
        <p:spPr>
          <a:xfrm>
            <a:off x="1812151" y="174585"/>
            <a:ext cx="908982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a:solidFill>
                  <a:srgbClr val="323F52"/>
                </a:solidFill>
                <a:highlight>
                  <a:srgbClr val="FFFFFF"/>
                </a:highlight>
                <a:latin typeface="Arial"/>
                <a:ea typeface="Arial"/>
                <a:cs typeface="Arial"/>
                <a:sym typeface="Arial"/>
              </a:rPr>
              <a:t>What Are the Algorithms Used for Rate Limiting?</a:t>
            </a:r>
            <a:endParaRPr/>
          </a:p>
        </p:txBody>
      </p:sp>
      <p:sp>
        <p:nvSpPr>
          <p:cNvPr descr="LB method: Weighted Round Robin | Download Scientific Diagram" id="1249" name="Google Shape;1249;p109"/>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109"/>
          <p:cNvSpPr txBox="1"/>
          <p:nvPr/>
        </p:nvSpPr>
        <p:spPr>
          <a:xfrm>
            <a:off x="259407" y="899699"/>
            <a:ext cx="6097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323F52"/>
                </a:solidFill>
                <a:highlight>
                  <a:srgbClr val="FFFFFF"/>
                </a:highlight>
                <a:latin typeface="Arial"/>
                <a:ea typeface="Arial"/>
                <a:cs typeface="Arial"/>
                <a:sym typeface="Arial"/>
              </a:rPr>
              <a:t>Thuật toán Token Bucket</a:t>
            </a:r>
            <a:endParaRPr/>
          </a:p>
        </p:txBody>
      </p:sp>
      <p:pic>
        <p:nvPicPr>
          <p:cNvPr id="1251" name="Google Shape;1251;p109"/>
          <p:cNvPicPr preferRelativeResize="0"/>
          <p:nvPr/>
        </p:nvPicPr>
        <p:blipFill rotWithShape="1">
          <a:blip r:embed="rId5">
            <a:alphaModFix/>
          </a:blip>
          <a:srcRect b="0" l="0" r="0" t="0"/>
          <a:stretch/>
        </p:blipFill>
        <p:spPr>
          <a:xfrm>
            <a:off x="4313582" y="1161985"/>
            <a:ext cx="6291469" cy="5089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1"/>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a:t>
            </a:r>
            <a:r>
              <a:rPr b="1" i="0" lang="en-US" sz="4400" u="none" cap="none" strike="noStrike">
                <a:solidFill>
                  <a:srgbClr val="42A1DC"/>
                </a:solidFill>
                <a:latin typeface="Ubuntu"/>
                <a:ea typeface="Ubuntu"/>
                <a:cs typeface="Ubuntu"/>
                <a:sym typeface="Ubuntu"/>
              </a:rPr>
              <a:t>ynchronous Comunication</a:t>
            </a:r>
            <a:endParaRPr b="1" i="0" sz="2000" u="none" cap="none" strike="noStrike">
              <a:solidFill>
                <a:srgbClr val="2B0A3D"/>
              </a:solidFill>
              <a:latin typeface="Ubuntu"/>
              <a:ea typeface="Ubuntu"/>
              <a:cs typeface="Ubuntu"/>
              <a:sym typeface="Ubuntu"/>
            </a:endParaRPr>
          </a:p>
        </p:txBody>
      </p:sp>
      <p:pic>
        <p:nvPicPr>
          <p:cNvPr id="233" name="Google Shape;233;p1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234" name="Google Shape;234;p1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235" name="Google Shape;235;p11"/>
          <p:cNvSpPr/>
          <p:nvPr/>
        </p:nvSpPr>
        <p:spPr>
          <a:xfrm>
            <a:off x="770682" y="1399605"/>
            <a:ext cx="1503945" cy="89404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Product</a:t>
            </a:r>
            <a:endParaRPr/>
          </a:p>
        </p:txBody>
      </p:sp>
      <p:sp>
        <p:nvSpPr>
          <p:cNvPr id="236" name="Google Shape;236;p11"/>
          <p:cNvSpPr/>
          <p:nvPr/>
        </p:nvSpPr>
        <p:spPr>
          <a:xfrm>
            <a:off x="770682" y="3429000"/>
            <a:ext cx="1503945" cy="89404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User</a:t>
            </a:r>
            <a:endParaRPr/>
          </a:p>
        </p:txBody>
      </p:sp>
      <p:sp>
        <p:nvSpPr>
          <p:cNvPr id="237" name="Google Shape;237;p11"/>
          <p:cNvSpPr/>
          <p:nvPr/>
        </p:nvSpPr>
        <p:spPr>
          <a:xfrm>
            <a:off x="3284562" y="1297366"/>
            <a:ext cx="1241946" cy="1078173"/>
          </a:xfrm>
          <a:prstGeom prst="can">
            <a:avLst>
              <a:gd fmla="val 25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DB Product</a:t>
            </a:r>
            <a:endParaRPr/>
          </a:p>
        </p:txBody>
      </p:sp>
      <p:sp>
        <p:nvSpPr>
          <p:cNvPr id="238" name="Google Shape;238;p11"/>
          <p:cNvSpPr/>
          <p:nvPr/>
        </p:nvSpPr>
        <p:spPr>
          <a:xfrm>
            <a:off x="3352801" y="3429000"/>
            <a:ext cx="1241946" cy="1078173"/>
          </a:xfrm>
          <a:prstGeom prst="can">
            <a:avLst>
              <a:gd fmla="val 25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DB User</a:t>
            </a:r>
            <a:endParaRPr/>
          </a:p>
        </p:txBody>
      </p:sp>
      <p:cxnSp>
        <p:nvCxnSpPr>
          <p:cNvPr id="239" name="Google Shape;239;p11"/>
          <p:cNvCxnSpPr>
            <a:stCxn id="235" idx="3"/>
            <a:endCxn id="237" idx="2"/>
          </p:cNvCxnSpPr>
          <p:nvPr/>
        </p:nvCxnSpPr>
        <p:spPr>
          <a:xfrm flipH="1" rot="10800000">
            <a:off x="2274627" y="1836429"/>
            <a:ext cx="1009800" cy="10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40" name="Google Shape;240;p11"/>
          <p:cNvCxnSpPr/>
          <p:nvPr/>
        </p:nvCxnSpPr>
        <p:spPr>
          <a:xfrm flipH="1" rot="10800000">
            <a:off x="2308746" y="3882951"/>
            <a:ext cx="1009935" cy="10176"/>
          </a:xfrm>
          <a:prstGeom prst="straightConnector1">
            <a:avLst/>
          </a:prstGeom>
          <a:noFill/>
          <a:ln cap="flat" cmpd="sng" w="9525">
            <a:solidFill>
              <a:schemeClr val="accent1"/>
            </a:solidFill>
            <a:prstDash val="solid"/>
            <a:miter lim="800000"/>
            <a:headEnd len="sm" w="sm" type="none"/>
            <a:tailEnd len="med" w="med" type="triangle"/>
          </a:ln>
        </p:spPr>
      </p:cxnSp>
      <p:cxnSp>
        <p:nvCxnSpPr>
          <p:cNvPr id="241" name="Google Shape;241;p11"/>
          <p:cNvCxnSpPr>
            <a:stCxn id="236" idx="0"/>
            <a:endCxn id="235" idx="2"/>
          </p:cNvCxnSpPr>
          <p:nvPr/>
        </p:nvCxnSpPr>
        <p:spPr>
          <a:xfrm rot="10800000">
            <a:off x="1522655" y="2293800"/>
            <a:ext cx="0" cy="1135200"/>
          </a:xfrm>
          <a:prstGeom prst="straightConnector1">
            <a:avLst/>
          </a:prstGeom>
          <a:noFill/>
          <a:ln cap="flat" cmpd="sng" w="9525">
            <a:solidFill>
              <a:schemeClr val="accent1"/>
            </a:solidFill>
            <a:prstDash val="solid"/>
            <a:miter lim="800000"/>
            <a:headEnd len="sm" w="sm" type="none"/>
            <a:tailEnd len="med" w="med" type="triangle"/>
          </a:ln>
        </p:spPr>
      </p:cxnSp>
      <p:sp>
        <p:nvSpPr>
          <p:cNvPr id="242" name="Google Shape;242;p11"/>
          <p:cNvSpPr txBox="1"/>
          <p:nvPr/>
        </p:nvSpPr>
        <p:spPr>
          <a:xfrm>
            <a:off x="1646828" y="2717438"/>
            <a:ext cx="1869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RestFull API</a:t>
            </a:r>
            <a:endParaRPr/>
          </a:p>
        </p:txBody>
      </p:sp>
      <p:pic>
        <p:nvPicPr>
          <p:cNvPr id="243" name="Google Shape;243;p11"/>
          <p:cNvPicPr preferRelativeResize="0"/>
          <p:nvPr/>
        </p:nvPicPr>
        <p:blipFill rotWithShape="1">
          <a:blip r:embed="rId5">
            <a:alphaModFix/>
          </a:blip>
          <a:srcRect b="0" l="0" r="0" t="0"/>
          <a:stretch/>
        </p:blipFill>
        <p:spPr>
          <a:xfrm>
            <a:off x="368489" y="4946222"/>
            <a:ext cx="6096000" cy="17855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pic>
        <p:nvPicPr>
          <p:cNvPr id="1257" name="Google Shape;1257;p11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58" name="Google Shape;1258;p11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59" name="Google Shape;1259;p110"/>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260" name="Google Shape;1260;p110"/>
          <p:cNvSpPr txBox="1"/>
          <p:nvPr/>
        </p:nvSpPr>
        <p:spPr>
          <a:xfrm>
            <a:off x="1812151" y="174585"/>
            <a:ext cx="908982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a:solidFill>
                  <a:srgbClr val="323F52"/>
                </a:solidFill>
                <a:highlight>
                  <a:srgbClr val="FFFFFF"/>
                </a:highlight>
                <a:latin typeface="Arial"/>
                <a:ea typeface="Arial"/>
                <a:cs typeface="Arial"/>
                <a:sym typeface="Arial"/>
              </a:rPr>
              <a:t>What Are the Algorithms Used for Rate Limiting?</a:t>
            </a:r>
            <a:endParaRPr/>
          </a:p>
        </p:txBody>
      </p:sp>
      <p:sp>
        <p:nvSpPr>
          <p:cNvPr descr="LB method: Weighted Round Robin | Download Scientific Diagram" id="1261" name="Google Shape;1261;p110"/>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 name="Google Shape;1262;p110"/>
          <p:cNvSpPr txBox="1"/>
          <p:nvPr/>
        </p:nvSpPr>
        <p:spPr>
          <a:xfrm>
            <a:off x="259407" y="899699"/>
            <a:ext cx="6097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323F52"/>
                </a:solidFill>
                <a:highlight>
                  <a:srgbClr val="FFFFFF"/>
                </a:highlight>
                <a:latin typeface="Arial"/>
                <a:ea typeface="Arial"/>
                <a:cs typeface="Arial"/>
                <a:sym typeface="Arial"/>
              </a:rPr>
              <a:t>Thuật toán Token Bucket</a:t>
            </a:r>
            <a:endParaRPr/>
          </a:p>
        </p:txBody>
      </p:sp>
      <p:pic>
        <p:nvPicPr>
          <p:cNvPr id="1263" name="Google Shape;1263;p110"/>
          <p:cNvPicPr preferRelativeResize="0"/>
          <p:nvPr/>
        </p:nvPicPr>
        <p:blipFill rotWithShape="1">
          <a:blip r:embed="rId5">
            <a:alphaModFix/>
          </a:blip>
          <a:srcRect b="0" l="0" r="0" t="0"/>
          <a:stretch/>
        </p:blipFill>
        <p:spPr>
          <a:xfrm>
            <a:off x="5600145" y="759360"/>
            <a:ext cx="6422229" cy="2012218"/>
          </a:xfrm>
          <a:prstGeom prst="rect">
            <a:avLst/>
          </a:prstGeom>
          <a:noFill/>
          <a:ln>
            <a:noFill/>
          </a:ln>
        </p:spPr>
      </p:pic>
      <p:sp>
        <p:nvSpPr>
          <p:cNvPr id="1264" name="Google Shape;1264;p110"/>
          <p:cNvSpPr txBox="1"/>
          <p:nvPr/>
        </p:nvSpPr>
        <p:spPr>
          <a:xfrm>
            <a:off x="244717" y="2366868"/>
            <a:ext cx="8566542" cy="4524315"/>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687281"/>
              </a:buClr>
              <a:buSzPts val="1800"/>
              <a:buFont typeface="Arial"/>
              <a:buChar char="•"/>
            </a:pPr>
            <a:r>
              <a:rPr b="1" i="0" lang="en-US" sz="1800">
                <a:solidFill>
                  <a:srgbClr val="687281"/>
                </a:solidFill>
                <a:highlight>
                  <a:srgbClr val="FFFFFF"/>
                </a:highlight>
                <a:latin typeface="Arial"/>
                <a:ea typeface="Arial"/>
                <a:cs typeface="Arial"/>
                <a:sym typeface="Arial"/>
              </a:rPr>
              <a:t>Ví dụ:</a:t>
            </a:r>
            <a:br>
              <a:rPr lang="en-US" sz="1800">
                <a:solidFill>
                  <a:schemeClr val="dk1"/>
                </a:solidFill>
                <a:latin typeface="Calibri"/>
                <a:ea typeface="Calibri"/>
                <a:cs typeface="Calibri"/>
                <a:sym typeface="Calibri"/>
              </a:rPr>
            </a:br>
            <a:r>
              <a:rPr b="0" i="0" lang="en-US" sz="1800">
                <a:solidFill>
                  <a:srgbClr val="687281"/>
                </a:solidFill>
                <a:highlight>
                  <a:srgbClr val="FFFFFF"/>
                </a:highlight>
                <a:latin typeface="Arial"/>
                <a:ea typeface="Arial"/>
                <a:cs typeface="Arial"/>
                <a:sym typeface="Arial"/>
              </a:rPr>
              <a:t>Trong ví dụ bên dưới, mỗi người dùng được phép gửi tối đa 3 yêu cầu mỗi phút.</a:t>
            </a:r>
            <a:br>
              <a:rPr b="0" i="0" lang="en-US" sz="1800">
                <a:solidFill>
                  <a:srgbClr val="687281"/>
                </a:solidFill>
                <a:highlight>
                  <a:srgbClr val="FFFFFF"/>
                </a:highlight>
                <a:latin typeface="Arial"/>
                <a:ea typeface="Arial"/>
                <a:cs typeface="Arial"/>
                <a:sym typeface="Arial"/>
              </a:rPr>
            </a:br>
            <a:endParaRPr b="0" i="0" sz="1800">
              <a:solidFill>
                <a:srgbClr val="687281"/>
              </a:solidFill>
              <a:highlight>
                <a:srgbClr val="FFFFFF"/>
              </a:highlight>
              <a:latin typeface="Arial"/>
              <a:ea typeface="Arial"/>
              <a:cs typeface="Arial"/>
              <a:sym typeface="Arial"/>
            </a:endParaRPr>
          </a:p>
          <a:p>
            <a:pPr indent="-114300" lvl="0" marL="0" marR="0" rtl="0" algn="l">
              <a:spcBef>
                <a:spcPts val="0"/>
              </a:spcBef>
              <a:spcAft>
                <a:spcPts val="0"/>
              </a:spcAft>
              <a:buClr>
                <a:srgbClr val="687281"/>
              </a:buClr>
              <a:buSzPts val="1800"/>
              <a:buFont typeface="Arial"/>
              <a:buChar char="•"/>
            </a:pPr>
            <a:r>
              <a:rPr b="0" i="0" lang="en-US" sz="1800">
                <a:solidFill>
                  <a:srgbClr val="687281"/>
                </a:solidFill>
                <a:highlight>
                  <a:srgbClr val="FFFFFF"/>
                </a:highlight>
                <a:latin typeface="Arial"/>
                <a:ea typeface="Arial"/>
                <a:cs typeface="Arial"/>
                <a:sym typeface="Arial"/>
              </a:rPr>
              <a:t>Người dùng 1 thực hiện yêu cầu đầu tiên lúc </a:t>
            </a:r>
            <a:r>
              <a:rPr b="1" i="0" lang="en-US" sz="1800">
                <a:solidFill>
                  <a:srgbClr val="687281"/>
                </a:solidFill>
                <a:highlight>
                  <a:srgbClr val="FFFFFF"/>
                </a:highlight>
                <a:latin typeface="Arial"/>
                <a:ea typeface="Arial"/>
                <a:cs typeface="Arial"/>
                <a:sym typeface="Arial"/>
              </a:rPr>
              <a:t>10:00:00</a:t>
            </a:r>
            <a:r>
              <a:rPr b="0" i="0" lang="en-US" sz="1800">
                <a:solidFill>
                  <a:srgbClr val="687281"/>
                </a:solidFill>
                <a:highlight>
                  <a:srgbClr val="FFFFFF"/>
                </a:highlight>
                <a:latin typeface="Arial"/>
                <a:ea typeface="Arial"/>
                <a:cs typeface="Arial"/>
                <a:sym typeface="Arial"/>
              </a:rPr>
              <a:t> ; số token khả dụng là 3, do đó yêu cầu được chấp thuận và số lượng token khả dụng giảm xuống còn 2.</a:t>
            </a:r>
            <a:br>
              <a:rPr b="0" i="0" lang="en-US" sz="1800">
                <a:solidFill>
                  <a:srgbClr val="687281"/>
                </a:solidFill>
                <a:highlight>
                  <a:srgbClr val="FFFFFF"/>
                </a:highlight>
                <a:latin typeface="Arial"/>
                <a:ea typeface="Arial"/>
                <a:cs typeface="Arial"/>
                <a:sym typeface="Arial"/>
              </a:rPr>
            </a:br>
            <a:endParaRPr b="0" i="0" sz="1800">
              <a:solidFill>
                <a:srgbClr val="687281"/>
              </a:solidFill>
              <a:highlight>
                <a:srgbClr val="FFFFFF"/>
              </a:highlight>
              <a:latin typeface="Arial"/>
              <a:ea typeface="Arial"/>
              <a:cs typeface="Arial"/>
              <a:sym typeface="Arial"/>
            </a:endParaRPr>
          </a:p>
          <a:p>
            <a:pPr indent="-114300" lvl="0" marL="0" marR="0" rtl="0" algn="l">
              <a:spcBef>
                <a:spcPts val="0"/>
              </a:spcBef>
              <a:spcAft>
                <a:spcPts val="0"/>
              </a:spcAft>
              <a:buClr>
                <a:srgbClr val="687281"/>
              </a:buClr>
              <a:buSzPts val="1800"/>
              <a:buFont typeface="Arial"/>
              <a:buChar char="•"/>
            </a:pPr>
            <a:r>
              <a:rPr b="0" i="0" lang="en-US" sz="1800">
                <a:solidFill>
                  <a:srgbClr val="687281"/>
                </a:solidFill>
                <a:highlight>
                  <a:srgbClr val="FFFFFF"/>
                </a:highlight>
                <a:latin typeface="Arial"/>
                <a:ea typeface="Arial"/>
                <a:cs typeface="Arial"/>
                <a:sym typeface="Arial"/>
              </a:rPr>
              <a:t>Vào lúc </a:t>
            </a:r>
            <a:r>
              <a:rPr b="1" i="0" lang="en-US" sz="1800">
                <a:solidFill>
                  <a:srgbClr val="687281"/>
                </a:solidFill>
                <a:highlight>
                  <a:srgbClr val="FFFFFF"/>
                </a:highlight>
                <a:latin typeface="Arial"/>
                <a:ea typeface="Arial"/>
                <a:cs typeface="Arial"/>
                <a:sym typeface="Arial"/>
              </a:rPr>
              <a:t>10:00:10</a:t>
            </a:r>
            <a:r>
              <a:rPr b="0" i="0" lang="en-US" sz="1800">
                <a:solidFill>
                  <a:srgbClr val="687281"/>
                </a:solidFill>
                <a:highlight>
                  <a:srgbClr val="FFFFFF"/>
                </a:highlight>
                <a:latin typeface="Arial"/>
                <a:ea typeface="Arial"/>
                <a:cs typeface="Arial"/>
                <a:sym typeface="Arial"/>
              </a:rPr>
              <a:t> , yêu cầu thứ hai của người dùng, mã thông báo khả dụng là 2, yêu cầu được chấp nhận và số lượng mã thông báo giảm xuống còn 1.</a:t>
            </a:r>
            <a:br>
              <a:rPr b="0" i="0" lang="en-US" sz="1800">
                <a:solidFill>
                  <a:srgbClr val="687281"/>
                </a:solidFill>
                <a:highlight>
                  <a:srgbClr val="FFFFFF"/>
                </a:highlight>
                <a:latin typeface="Arial"/>
                <a:ea typeface="Arial"/>
                <a:cs typeface="Arial"/>
                <a:sym typeface="Arial"/>
              </a:rPr>
            </a:br>
            <a:endParaRPr b="0" i="0" sz="1800">
              <a:solidFill>
                <a:srgbClr val="687281"/>
              </a:solidFill>
              <a:highlight>
                <a:srgbClr val="FFFFFF"/>
              </a:highlight>
              <a:latin typeface="Arial"/>
              <a:ea typeface="Arial"/>
              <a:cs typeface="Arial"/>
              <a:sym typeface="Arial"/>
            </a:endParaRPr>
          </a:p>
          <a:p>
            <a:pPr indent="-114300" lvl="0" marL="0" marR="0" rtl="0" algn="l">
              <a:spcBef>
                <a:spcPts val="0"/>
              </a:spcBef>
              <a:spcAft>
                <a:spcPts val="0"/>
              </a:spcAft>
              <a:buClr>
                <a:srgbClr val="687281"/>
              </a:buClr>
              <a:buSzPts val="1800"/>
              <a:buFont typeface="Arial"/>
              <a:buChar char="•"/>
            </a:pPr>
            <a:r>
              <a:rPr b="0" i="0" lang="en-US" sz="1800">
                <a:solidFill>
                  <a:srgbClr val="687281"/>
                </a:solidFill>
                <a:highlight>
                  <a:srgbClr val="FFFFFF"/>
                </a:highlight>
                <a:latin typeface="Arial"/>
                <a:ea typeface="Arial"/>
                <a:cs typeface="Arial"/>
                <a:sym typeface="Arial"/>
              </a:rPr>
              <a:t>Yêu cầu thứ ba đến lúc </a:t>
            </a:r>
            <a:r>
              <a:rPr b="1" i="0" lang="en-US" sz="1800">
                <a:solidFill>
                  <a:srgbClr val="687281"/>
                </a:solidFill>
                <a:highlight>
                  <a:srgbClr val="FFFFFF"/>
                </a:highlight>
                <a:latin typeface="Arial"/>
                <a:ea typeface="Arial"/>
                <a:cs typeface="Arial"/>
                <a:sym typeface="Arial"/>
              </a:rPr>
              <a:t>10:00:35</a:t>
            </a:r>
            <a:r>
              <a:rPr b="0" i="0" lang="en-US" sz="1800">
                <a:solidFill>
                  <a:srgbClr val="687281"/>
                </a:solidFill>
                <a:highlight>
                  <a:srgbClr val="FFFFFF"/>
                </a:highlight>
                <a:latin typeface="Arial"/>
                <a:ea typeface="Arial"/>
                <a:cs typeface="Arial"/>
                <a:sym typeface="Arial"/>
              </a:rPr>
              <a:t> , với số lượng mã thông báo là 1, do đó yêu cầu được chấp thuận và giảm đi.</a:t>
            </a:r>
            <a:br>
              <a:rPr b="0" i="0" lang="en-US" sz="1800">
                <a:solidFill>
                  <a:srgbClr val="687281"/>
                </a:solidFill>
                <a:highlight>
                  <a:srgbClr val="FFFFFF"/>
                </a:highlight>
                <a:latin typeface="Arial"/>
                <a:ea typeface="Arial"/>
                <a:cs typeface="Arial"/>
                <a:sym typeface="Arial"/>
              </a:rPr>
            </a:br>
            <a:endParaRPr b="0" i="0" sz="1800">
              <a:solidFill>
                <a:srgbClr val="687281"/>
              </a:solidFill>
              <a:highlight>
                <a:srgbClr val="FFFFFF"/>
              </a:highlight>
              <a:latin typeface="Arial"/>
              <a:ea typeface="Arial"/>
              <a:cs typeface="Arial"/>
              <a:sym typeface="Arial"/>
            </a:endParaRPr>
          </a:p>
          <a:p>
            <a:pPr indent="-114300" lvl="0" marL="0" marR="0" rtl="0" algn="l">
              <a:spcBef>
                <a:spcPts val="0"/>
              </a:spcBef>
              <a:spcAft>
                <a:spcPts val="0"/>
              </a:spcAft>
              <a:buClr>
                <a:srgbClr val="687281"/>
              </a:buClr>
              <a:buSzPts val="1800"/>
              <a:buFont typeface="Arial"/>
              <a:buChar char="•"/>
            </a:pPr>
            <a:r>
              <a:rPr b="0" i="0" lang="en-US" sz="1800">
                <a:solidFill>
                  <a:srgbClr val="687281"/>
                </a:solidFill>
                <a:highlight>
                  <a:srgbClr val="FFFFFF"/>
                </a:highlight>
                <a:latin typeface="Arial"/>
                <a:ea typeface="Arial"/>
                <a:cs typeface="Arial"/>
                <a:sym typeface="Arial"/>
              </a:rPr>
              <a:t>Yêu cầu thứ 4 sẽ đến lúc </a:t>
            </a:r>
            <a:r>
              <a:rPr b="1" i="0" lang="en-US" sz="1800">
                <a:solidFill>
                  <a:srgbClr val="687281"/>
                </a:solidFill>
                <a:highlight>
                  <a:srgbClr val="FFFFFF"/>
                </a:highlight>
                <a:latin typeface="Arial"/>
                <a:ea typeface="Arial"/>
                <a:cs typeface="Arial"/>
                <a:sym typeface="Arial"/>
              </a:rPr>
              <a:t>10:00:45</a:t>
            </a:r>
            <a:r>
              <a:rPr b="0" i="0" lang="en-US" sz="1800">
                <a:solidFill>
                  <a:srgbClr val="687281"/>
                </a:solidFill>
                <a:highlight>
                  <a:srgbClr val="FFFFFF"/>
                </a:highlight>
                <a:latin typeface="Arial"/>
                <a:ea typeface="Arial"/>
                <a:cs typeface="Arial"/>
                <a:sym typeface="Arial"/>
              </a:rPr>
              <a:t> và số lượng khả dụng đã là 0, do đó API bị từ chối.</a:t>
            </a:r>
            <a:br>
              <a:rPr b="0" i="0" lang="en-US" sz="1800">
                <a:solidFill>
                  <a:srgbClr val="687281"/>
                </a:solidFill>
                <a:highlight>
                  <a:srgbClr val="FFFFFF"/>
                </a:highlight>
                <a:latin typeface="Arial"/>
                <a:ea typeface="Arial"/>
                <a:cs typeface="Arial"/>
                <a:sym typeface="Arial"/>
              </a:rPr>
            </a:br>
            <a:endParaRPr b="0" i="0" sz="1800">
              <a:solidFill>
                <a:srgbClr val="687281"/>
              </a:solidFill>
              <a:highlight>
                <a:srgbClr val="FFFFFF"/>
              </a:highlight>
              <a:latin typeface="Arial"/>
              <a:ea typeface="Arial"/>
              <a:cs typeface="Arial"/>
              <a:sym typeface="Arial"/>
            </a:endParaRPr>
          </a:p>
          <a:p>
            <a:pPr indent="-114300" lvl="0" marL="0" marR="0" rtl="0" algn="l">
              <a:spcBef>
                <a:spcPts val="0"/>
              </a:spcBef>
              <a:spcAft>
                <a:spcPts val="0"/>
              </a:spcAft>
              <a:buClr>
                <a:srgbClr val="687281"/>
              </a:buClr>
              <a:buSzPts val="1800"/>
              <a:buFont typeface="Arial"/>
              <a:buChar char="•"/>
            </a:pPr>
            <a:r>
              <a:rPr b="0" i="0" lang="en-US" sz="1800">
                <a:solidFill>
                  <a:srgbClr val="687281"/>
                </a:solidFill>
                <a:highlight>
                  <a:srgbClr val="FFFFFF"/>
                </a:highlight>
                <a:latin typeface="Arial"/>
                <a:ea typeface="Arial"/>
                <a:cs typeface="Arial"/>
                <a:sym typeface="Arial"/>
              </a:rPr>
              <a:t>Bây giờ, vào lúc </a:t>
            </a:r>
            <a:r>
              <a:rPr b="1" i="0" lang="en-US" sz="1800">
                <a:solidFill>
                  <a:srgbClr val="687281"/>
                </a:solidFill>
                <a:highlight>
                  <a:srgbClr val="FFFFFF"/>
                </a:highlight>
                <a:latin typeface="Arial"/>
                <a:ea typeface="Arial"/>
                <a:cs typeface="Arial"/>
                <a:sym typeface="Arial"/>
              </a:rPr>
              <a:t>10:01:00</a:t>
            </a:r>
            <a:r>
              <a:rPr b="0" i="0" lang="en-US" sz="1800">
                <a:solidFill>
                  <a:srgbClr val="687281"/>
                </a:solidFill>
                <a:highlight>
                  <a:srgbClr val="FFFFFF"/>
                </a:highlight>
                <a:latin typeface="Arial"/>
                <a:ea typeface="Arial"/>
                <a:cs typeface="Arial"/>
                <a:sym typeface="Arial"/>
              </a:rPr>
              <a:t> , số lượng sẽ được làm mới với mã thông báo khả dụng là 3 lần thứ ba.</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pic>
        <p:nvPicPr>
          <p:cNvPr id="1270" name="Google Shape;1270;p11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71" name="Google Shape;1271;p11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72" name="Google Shape;1272;p111"/>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273" name="Google Shape;1273;p111"/>
          <p:cNvSpPr txBox="1"/>
          <p:nvPr/>
        </p:nvSpPr>
        <p:spPr>
          <a:xfrm>
            <a:off x="1812151" y="174585"/>
            <a:ext cx="908982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a:solidFill>
                  <a:srgbClr val="323F52"/>
                </a:solidFill>
                <a:highlight>
                  <a:srgbClr val="FFFFFF"/>
                </a:highlight>
                <a:latin typeface="Arial"/>
                <a:ea typeface="Arial"/>
                <a:cs typeface="Arial"/>
                <a:sym typeface="Arial"/>
              </a:rPr>
              <a:t>What Are the Algorithms Used for Rate Limiting?</a:t>
            </a:r>
            <a:endParaRPr/>
          </a:p>
        </p:txBody>
      </p:sp>
      <p:sp>
        <p:nvSpPr>
          <p:cNvPr descr="LB method: Weighted Round Robin | Download Scientific Diagram" id="1274" name="Google Shape;1274;p111"/>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p111"/>
          <p:cNvSpPr txBox="1"/>
          <p:nvPr/>
        </p:nvSpPr>
        <p:spPr>
          <a:xfrm>
            <a:off x="259407" y="1417815"/>
            <a:ext cx="6097656" cy="120032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23F52"/>
              </a:buClr>
              <a:buSzPts val="2400"/>
              <a:buFont typeface="Arial"/>
              <a:buChar char="•"/>
            </a:pPr>
            <a:r>
              <a:rPr lang="en-US" sz="2400">
                <a:solidFill>
                  <a:srgbClr val="323F52"/>
                </a:solidFill>
                <a:highlight>
                  <a:srgbClr val="FFFFFF"/>
                </a:highlight>
                <a:latin typeface="Arial"/>
                <a:ea typeface="Arial"/>
                <a:cs typeface="Arial"/>
                <a:sym typeface="Arial"/>
              </a:rPr>
              <a:t>Leaky </a:t>
            </a:r>
            <a:r>
              <a:rPr b="0" i="0" lang="en-US" sz="2400">
                <a:solidFill>
                  <a:srgbClr val="323F52"/>
                </a:solidFill>
                <a:highlight>
                  <a:srgbClr val="FFFFFF"/>
                </a:highlight>
                <a:latin typeface="Arial"/>
                <a:ea typeface="Arial"/>
                <a:cs typeface="Arial"/>
                <a:sym typeface="Arial"/>
              </a:rPr>
              <a:t>Bucket algorithm</a:t>
            </a:r>
            <a:endParaRPr/>
          </a:p>
          <a:p>
            <a:pPr indent="-342900" lvl="0" marL="342900" marR="0" rtl="0" algn="l">
              <a:spcBef>
                <a:spcPts val="0"/>
              </a:spcBef>
              <a:spcAft>
                <a:spcPts val="0"/>
              </a:spcAft>
              <a:buClr>
                <a:srgbClr val="323F52"/>
              </a:buClr>
              <a:buSzPts val="2400"/>
              <a:buFont typeface="Arial"/>
              <a:buChar char="•"/>
            </a:pPr>
            <a:r>
              <a:rPr b="0" i="0" lang="en-US" sz="2400">
                <a:solidFill>
                  <a:srgbClr val="323F52"/>
                </a:solidFill>
                <a:highlight>
                  <a:srgbClr val="FFFFFF"/>
                </a:highlight>
                <a:latin typeface="Arial"/>
                <a:ea typeface="Arial"/>
                <a:cs typeface="Arial"/>
                <a:sym typeface="Arial"/>
              </a:rPr>
              <a:t>Fixed Window Counter algorithm</a:t>
            </a:r>
            <a:endParaRPr/>
          </a:p>
          <a:p>
            <a:pPr indent="-342900" lvl="0" marL="342900" marR="0" rtl="0" algn="l">
              <a:spcBef>
                <a:spcPts val="0"/>
              </a:spcBef>
              <a:spcAft>
                <a:spcPts val="0"/>
              </a:spcAft>
              <a:buClr>
                <a:srgbClr val="323F52"/>
              </a:buClr>
              <a:buSzPts val="2400"/>
              <a:buFont typeface="Arial"/>
              <a:buChar char="•"/>
            </a:pPr>
            <a:r>
              <a:rPr b="0" i="0" lang="en-US" sz="2400">
                <a:solidFill>
                  <a:srgbClr val="323F52"/>
                </a:solidFill>
                <a:highlight>
                  <a:srgbClr val="FFFFFF"/>
                </a:highlight>
                <a:latin typeface="Arial"/>
                <a:ea typeface="Arial"/>
                <a:cs typeface="Arial"/>
                <a:sym typeface="Arial"/>
              </a:rPr>
              <a:t>Sliding Window Logs algorithm</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pic>
        <p:nvPicPr>
          <p:cNvPr id="1281" name="Google Shape;1281;p11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82" name="Google Shape;1282;p11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83" name="Google Shape;1283;p112"/>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284" name="Google Shape;1284;p112"/>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Xây dựng Rate Limiting</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285" name="Google Shape;1285;p112"/>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 name="Google Shape;1286;p112"/>
          <p:cNvSpPr txBox="1"/>
          <p:nvPr/>
        </p:nvSpPr>
        <p:spPr>
          <a:xfrm>
            <a:off x="723072" y="1286962"/>
            <a:ext cx="314325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323F52"/>
                </a:solidFill>
                <a:highlight>
                  <a:srgbClr val="FFFFFF"/>
                </a:highlight>
                <a:latin typeface="Arial"/>
                <a:ea typeface="Arial"/>
                <a:cs typeface="Arial"/>
                <a:sym typeface="Arial"/>
              </a:rPr>
              <a:t>Where to put the Rate Limiter ?</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287" name="Google Shape;1287;p112"/>
          <p:cNvPicPr preferRelativeResize="0"/>
          <p:nvPr/>
        </p:nvPicPr>
        <p:blipFill rotWithShape="1">
          <a:blip r:embed="rId5">
            <a:alphaModFix/>
          </a:blip>
          <a:srcRect b="0" l="0" r="0" t="0"/>
          <a:stretch/>
        </p:blipFill>
        <p:spPr>
          <a:xfrm>
            <a:off x="6096000" y="2146480"/>
            <a:ext cx="5076825" cy="1228725"/>
          </a:xfrm>
          <a:prstGeom prst="rect">
            <a:avLst/>
          </a:prstGeom>
          <a:noFill/>
          <a:ln>
            <a:noFill/>
          </a:ln>
        </p:spPr>
      </p:pic>
      <p:pic>
        <p:nvPicPr>
          <p:cNvPr id="1288" name="Google Shape;1288;p112"/>
          <p:cNvPicPr preferRelativeResize="0"/>
          <p:nvPr/>
        </p:nvPicPr>
        <p:blipFill rotWithShape="1">
          <a:blip r:embed="rId6">
            <a:alphaModFix/>
          </a:blip>
          <a:srcRect b="0" l="0" r="0" t="0"/>
          <a:stretch/>
        </p:blipFill>
        <p:spPr>
          <a:xfrm>
            <a:off x="5943600" y="3643312"/>
            <a:ext cx="5076825" cy="1724025"/>
          </a:xfrm>
          <a:prstGeom prst="rect">
            <a:avLst/>
          </a:prstGeom>
          <a:noFill/>
          <a:ln>
            <a:noFill/>
          </a:ln>
        </p:spPr>
      </p:pic>
      <p:sp>
        <p:nvSpPr>
          <p:cNvPr id="1289" name="Google Shape;1289;p112"/>
          <p:cNvSpPr txBox="1"/>
          <p:nvPr/>
        </p:nvSpPr>
        <p:spPr>
          <a:xfrm>
            <a:off x="723072" y="2146480"/>
            <a:ext cx="3468756"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Client side</a:t>
            </a:r>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Server side</a:t>
            </a:r>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Middleware</a:t>
            </a:r>
            <a:endParaRPr sz="1800">
              <a:solidFill>
                <a:schemeClr val="dk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pic>
        <p:nvPicPr>
          <p:cNvPr id="1295" name="Google Shape;1295;p11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96" name="Google Shape;1296;p11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97" name="Google Shape;1297;p113"/>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298" name="Google Shape;1298;p113"/>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Xây dựng Rate Limiting</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299" name="Google Shape;1299;p113"/>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00" name="Google Shape;1300;p113"/>
          <p:cNvPicPr preferRelativeResize="0"/>
          <p:nvPr/>
        </p:nvPicPr>
        <p:blipFill rotWithShape="1">
          <a:blip r:embed="rId5">
            <a:alphaModFix/>
          </a:blip>
          <a:srcRect b="0" l="0" r="0" t="0"/>
          <a:stretch/>
        </p:blipFill>
        <p:spPr>
          <a:xfrm>
            <a:off x="1729409" y="1413130"/>
            <a:ext cx="8177856" cy="460004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pic>
        <p:nvPicPr>
          <p:cNvPr id="1306" name="Google Shape;1306;p11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307" name="Google Shape;1307;p11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308" name="Google Shape;1308;p114"/>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309" name="Google Shape;1309;p114"/>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Xây dựng Rate Limiting</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310" name="Google Shape;1310;p11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11" name="Google Shape;1311;p114"/>
          <p:cNvPicPr preferRelativeResize="0"/>
          <p:nvPr/>
        </p:nvPicPr>
        <p:blipFill rotWithShape="1">
          <a:blip r:embed="rId5">
            <a:alphaModFix/>
          </a:blip>
          <a:srcRect b="0" l="0" r="0" t="0"/>
          <a:stretch/>
        </p:blipFill>
        <p:spPr>
          <a:xfrm>
            <a:off x="636104" y="1757546"/>
            <a:ext cx="10190767" cy="279317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pic>
        <p:nvPicPr>
          <p:cNvPr id="1317" name="Google Shape;1317;p11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318" name="Google Shape;1318;p11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319" name="Google Shape;1319;p115"/>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320" name="Google Shape;1320;p115"/>
          <p:cNvSpPr txBox="1"/>
          <p:nvPr/>
        </p:nvSpPr>
        <p:spPr>
          <a:xfrm>
            <a:off x="1195925" y="177332"/>
            <a:ext cx="9089825"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Xây dựng Rate Limiting với Spring cloud gateway</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321" name="Google Shape;1321;p11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ecure Rate Limiting with Spring Cloud Gateway - Piotr's TechBlog" id="1322" name="Google Shape;1322;p115"/>
          <p:cNvPicPr preferRelativeResize="0"/>
          <p:nvPr/>
        </p:nvPicPr>
        <p:blipFill rotWithShape="1">
          <a:blip r:embed="rId5">
            <a:alphaModFix/>
          </a:blip>
          <a:srcRect b="0" l="0" r="0" t="0"/>
          <a:stretch/>
        </p:blipFill>
        <p:spPr>
          <a:xfrm>
            <a:off x="1195925" y="1443271"/>
            <a:ext cx="9584842" cy="485448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pic>
        <p:nvPicPr>
          <p:cNvPr id="1328" name="Google Shape;1328;p11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329" name="Google Shape;1329;p11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330" name="Google Shape;1330;p116"/>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331" name="Google Shape;1331;p116"/>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Message Queue là gì ?</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332" name="Google Shape;1332;p116"/>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33" name="Google Shape;1333;p116"/>
          <p:cNvPicPr preferRelativeResize="0"/>
          <p:nvPr/>
        </p:nvPicPr>
        <p:blipFill rotWithShape="1">
          <a:blip r:embed="rId5">
            <a:alphaModFix/>
          </a:blip>
          <a:srcRect b="0" l="0" r="0" t="0"/>
          <a:stretch/>
        </p:blipFill>
        <p:spPr>
          <a:xfrm>
            <a:off x="5846618" y="1369455"/>
            <a:ext cx="5527551" cy="4309616"/>
          </a:xfrm>
          <a:prstGeom prst="rect">
            <a:avLst/>
          </a:prstGeom>
          <a:noFill/>
          <a:ln>
            <a:noFill/>
          </a:ln>
        </p:spPr>
      </p:pic>
      <p:pic>
        <p:nvPicPr>
          <p:cNvPr id="1334" name="Google Shape;1334;p116"/>
          <p:cNvPicPr preferRelativeResize="0"/>
          <p:nvPr/>
        </p:nvPicPr>
        <p:blipFill rotWithShape="1">
          <a:blip r:embed="rId6">
            <a:alphaModFix/>
          </a:blip>
          <a:srcRect b="0" l="0" r="0" t="0"/>
          <a:stretch/>
        </p:blipFill>
        <p:spPr>
          <a:xfrm>
            <a:off x="401598" y="1615511"/>
            <a:ext cx="5023242" cy="2780723"/>
          </a:xfrm>
          <a:prstGeom prst="rect">
            <a:avLst/>
          </a:prstGeom>
          <a:noFill/>
          <a:ln>
            <a:noFill/>
          </a:ln>
        </p:spPr>
      </p:pic>
      <p:cxnSp>
        <p:nvCxnSpPr>
          <p:cNvPr id="1335" name="Google Shape;1335;p116"/>
          <p:cNvCxnSpPr/>
          <p:nvPr/>
        </p:nvCxnSpPr>
        <p:spPr>
          <a:xfrm>
            <a:off x="6326909" y="1219200"/>
            <a:ext cx="0" cy="4913745"/>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11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342" name="Google Shape;1342;p11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343" name="Google Shape;1343;p117"/>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344" name="Google Shape;1344;p117"/>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Thành phần của Message Queue</a:t>
            </a:r>
            <a:r>
              <a:rPr b="1" i="0" lang="en-US" sz="3200" u="none" cap="none" strike="noStrike">
                <a:solidFill>
                  <a:srgbClr val="42A1DC"/>
                </a:solidFill>
                <a:latin typeface="Ubuntu"/>
                <a:ea typeface="Ubuntu"/>
                <a:cs typeface="Ubuntu"/>
                <a:sym typeface="Ubuntu"/>
              </a:rPr>
              <a:t> ?</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345" name="Google Shape;1345;p11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46" name="Google Shape;1346;p117"/>
          <p:cNvPicPr preferRelativeResize="0"/>
          <p:nvPr/>
        </p:nvPicPr>
        <p:blipFill rotWithShape="1">
          <a:blip r:embed="rId5">
            <a:alphaModFix/>
          </a:blip>
          <a:srcRect b="0" l="0" r="0" t="0"/>
          <a:stretch/>
        </p:blipFill>
        <p:spPr>
          <a:xfrm>
            <a:off x="747332" y="4011139"/>
            <a:ext cx="9525000" cy="1895475"/>
          </a:xfrm>
          <a:prstGeom prst="rect">
            <a:avLst/>
          </a:prstGeom>
          <a:noFill/>
          <a:ln>
            <a:noFill/>
          </a:ln>
        </p:spPr>
      </p:pic>
      <p:sp>
        <p:nvSpPr>
          <p:cNvPr id="1347" name="Google Shape;1347;p117"/>
          <p:cNvSpPr txBox="1"/>
          <p:nvPr/>
        </p:nvSpPr>
        <p:spPr>
          <a:xfrm>
            <a:off x="831272" y="1334631"/>
            <a:ext cx="6096000" cy="224676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Message</a:t>
            </a:r>
            <a:r>
              <a:rPr lang="en-US" sz="1400">
                <a:solidFill>
                  <a:schemeClr val="dk1"/>
                </a:solidFill>
                <a:latin typeface="Calibri"/>
                <a:ea typeface="Calibri"/>
                <a:cs typeface="Calibri"/>
                <a:sym typeface="Calibri"/>
              </a:rPr>
              <a:t>: Thông tin được gửi (có thể là text, binary hoặc JSON)</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Message Queue</a:t>
            </a:r>
            <a:r>
              <a:rPr lang="en-US" sz="1400">
                <a:solidFill>
                  <a:schemeClr val="dk1"/>
                </a:solidFill>
                <a:latin typeface="Calibri"/>
                <a:ea typeface="Calibri"/>
                <a:cs typeface="Calibri"/>
                <a:sym typeface="Calibri"/>
              </a:rPr>
              <a:t>: Nơi chứa những message này, cho phép producer và consumer có thể trao đổi với nhau</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Producer</a:t>
            </a:r>
            <a:r>
              <a:rPr lang="en-US" sz="1400">
                <a:solidFill>
                  <a:schemeClr val="dk1"/>
                </a:solidFill>
                <a:latin typeface="Calibri"/>
                <a:ea typeface="Calibri"/>
                <a:cs typeface="Calibri"/>
                <a:sym typeface="Calibri"/>
              </a:rPr>
              <a:t>: Service tạo ra thông tin, đưa thông tin vào message queue</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Consumer</a:t>
            </a:r>
            <a:r>
              <a:rPr lang="en-US" sz="1400">
                <a:solidFill>
                  <a:schemeClr val="dk1"/>
                </a:solidFill>
                <a:latin typeface="Calibri"/>
                <a:ea typeface="Calibri"/>
                <a:cs typeface="Calibri"/>
                <a:sym typeface="Calibri"/>
              </a:rPr>
              <a:t>: Service nhận message từ message queue và xử lý</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Một service có thể vừa làm </a:t>
            </a:r>
            <a:r>
              <a:rPr b="1" lang="en-US" sz="1400">
                <a:solidFill>
                  <a:schemeClr val="dk1"/>
                </a:solidFill>
                <a:latin typeface="Calibri"/>
                <a:ea typeface="Calibri"/>
                <a:cs typeface="Calibri"/>
                <a:sym typeface="Calibri"/>
              </a:rPr>
              <a:t>producer</a:t>
            </a:r>
            <a:r>
              <a:rPr lang="en-US" sz="1400">
                <a:solidFill>
                  <a:schemeClr val="dk1"/>
                </a:solidFill>
                <a:latin typeface="Calibri"/>
                <a:ea typeface="Calibri"/>
                <a:cs typeface="Calibri"/>
                <a:sym typeface="Calibri"/>
              </a:rPr>
              <a:t>, vừa làm </a:t>
            </a:r>
            <a:r>
              <a:rPr b="1" lang="en-US" sz="1400">
                <a:solidFill>
                  <a:schemeClr val="dk1"/>
                </a:solidFill>
                <a:latin typeface="Calibri"/>
                <a:ea typeface="Calibri"/>
                <a:cs typeface="Calibri"/>
                <a:sym typeface="Calibri"/>
              </a:rPr>
              <a:t>consumer</a:t>
            </a:r>
            <a:r>
              <a:rPr lang="en-US" sz="1400">
                <a:solidFill>
                  <a:schemeClr val="dk1"/>
                </a:solidFill>
                <a:latin typeface="Calibri"/>
                <a:ea typeface="Calibri"/>
                <a:cs typeface="Calibri"/>
                <a:sym typeface="Calibri"/>
              </a:rPr>
              <a:t>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pic>
        <p:nvPicPr>
          <p:cNvPr id="1353" name="Google Shape;1353;p11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354" name="Google Shape;1354;p11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355" name="Google Shape;1355;p118"/>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356" name="Google Shape;1356;p118"/>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Usecase của Message Queue</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357" name="Google Shape;1357;p11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58" name="Google Shape;1358;p118"/>
          <p:cNvPicPr preferRelativeResize="0"/>
          <p:nvPr/>
        </p:nvPicPr>
        <p:blipFill rotWithShape="1">
          <a:blip r:embed="rId5">
            <a:alphaModFix/>
          </a:blip>
          <a:srcRect b="0" l="0" r="0" t="0"/>
          <a:stretch/>
        </p:blipFill>
        <p:spPr>
          <a:xfrm>
            <a:off x="1602721" y="1471784"/>
            <a:ext cx="9050777" cy="430501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11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365" name="Google Shape;1365;p11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366" name="Google Shape;1366;p119"/>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367" name="Google Shape;1367;p119"/>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Tại sao phải sử dụng Message Queue</a:t>
            </a:r>
            <a:endParaRPr b="1" i="0" sz="1400" u="none" cap="none" strike="noStrike">
              <a:solidFill>
                <a:srgbClr val="2B0A3D"/>
              </a:solidFill>
              <a:latin typeface="Ubuntu"/>
              <a:ea typeface="Ubuntu"/>
              <a:cs typeface="Ubuntu"/>
              <a:sym typeface="Ubuntu"/>
            </a:endParaRPr>
          </a:p>
        </p:txBody>
      </p:sp>
      <p:sp>
        <p:nvSpPr>
          <p:cNvPr descr="LB method: Weighted Round Robin | Download Scientific Diagram" id="1368" name="Google Shape;1368;p119"/>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69" name="Google Shape;1369;p119"/>
          <p:cNvPicPr preferRelativeResize="0"/>
          <p:nvPr/>
        </p:nvPicPr>
        <p:blipFill rotWithShape="1">
          <a:blip r:embed="rId5">
            <a:alphaModFix/>
          </a:blip>
          <a:srcRect b="0" l="0" r="0" t="0"/>
          <a:stretch/>
        </p:blipFill>
        <p:spPr>
          <a:xfrm>
            <a:off x="4823202" y="1176827"/>
            <a:ext cx="7355389" cy="4679028"/>
          </a:xfrm>
          <a:prstGeom prst="rect">
            <a:avLst/>
          </a:prstGeom>
          <a:noFill/>
          <a:ln>
            <a:noFill/>
          </a:ln>
        </p:spPr>
      </p:pic>
      <p:sp>
        <p:nvSpPr>
          <p:cNvPr id="1370" name="Google Shape;1370;p119"/>
          <p:cNvSpPr txBox="1"/>
          <p:nvPr/>
        </p:nvSpPr>
        <p:spPr>
          <a:xfrm>
            <a:off x="822036" y="1369982"/>
            <a:ext cx="3731491"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dk1"/>
                </a:solidFill>
                <a:latin typeface="Calibri"/>
                <a:ea typeface="Calibri"/>
                <a:cs typeface="Calibri"/>
                <a:sym typeface="Calibri"/>
              </a:rPr>
              <a:t>Ưu điểm về Message Queue</a:t>
            </a:r>
            <a:endParaRPr/>
          </a:p>
          <a:p>
            <a:pPr indent="-171450" lvl="0" marL="285750" marR="0" rtl="0" algn="just">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Dễ scaling hệ thống: </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Phân tán hệ thống</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Đảm bảo duration/recovery: </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Hỗ trợ rate limit, batch process</a:t>
            </a:r>
            <a:endParaRPr sz="1800">
              <a:solidFill>
                <a:schemeClr val="dk1"/>
              </a:solidFill>
              <a:latin typeface="Calibri"/>
              <a:ea typeface="Calibri"/>
              <a:cs typeface="Calibri"/>
              <a:sym typeface="Calibri"/>
            </a:endParaRPr>
          </a:p>
        </p:txBody>
      </p:sp>
      <p:pic>
        <p:nvPicPr>
          <p:cNvPr id="1371" name="Google Shape;1371;p119"/>
          <p:cNvPicPr preferRelativeResize="0"/>
          <p:nvPr/>
        </p:nvPicPr>
        <p:blipFill rotWithShape="1">
          <a:blip r:embed="rId6">
            <a:alphaModFix/>
          </a:blip>
          <a:srcRect b="0" l="0" r="0" t="0"/>
          <a:stretch/>
        </p:blipFill>
        <p:spPr>
          <a:xfrm>
            <a:off x="418812" y="3597564"/>
            <a:ext cx="4057650" cy="168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2"/>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Asynchronous</a:t>
            </a:r>
            <a:r>
              <a:rPr b="1" i="0" lang="en-US" sz="4400" u="none" cap="none" strike="noStrike">
                <a:solidFill>
                  <a:srgbClr val="42A1DC"/>
                </a:solidFill>
                <a:latin typeface="Ubuntu"/>
                <a:ea typeface="Ubuntu"/>
                <a:cs typeface="Ubuntu"/>
                <a:sym typeface="Ubuntu"/>
              </a:rPr>
              <a:t> Comunication</a:t>
            </a:r>
            <a:endParaRPr b="1" i="0" sz="2000" u="none" cap="none" strike="noStrike">
              <a:solidFill>
                <a:srgbClr val="2B0A3D"/>
              </a:solidFill>
              <a:latin typeface="Ubuntu"/>
              <a:ea typeface="Ubuntu"/>
              <a:cs typeface="Ubuntu"/>
              <a:sym typeface="Ubuntu"/>
            </a:endParaRPr>
          </a:p>
        </p:txBody>
      </p:sp>
      <p:pic>
        <p:nvPicPr>
          <p:cNvPr id="250" name="Google Shape;250;p1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251" name="Google Shape;251;p1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252" name="Google Shape;252;p12"/>
          <p:cNvPicPr preferRelativeResize="0"/>
          <p:nvPr/>
        </p:nvPicPr>
        <p:blipFill rotWithShape="1">
          <a:blip r:embed="rId5">
            <a:alphaModFix/>
          </a:blip>
          <a:srcRect b="0" l="0" r="0" t="0"/>
          <a:stretch/>
        </p:blipFill>
        <p:spPr>
          <a:xfrm>
            <a:off x="265886" y="1536091"/>
            <a:ext cx="11660227" cy="4236913"/>
          </a:xfrm>
          <a:prstGeom prst="rect">
            <a:avLst/>
          </a:prstGeom>
          <a:noFill/>
          <a:ln>
            <a:noFill/>
          </a:ln>
        </p:spPr>
      </p:pic>
      <p:sp>
        <p:nvSpPr>
          <p:cNvPr id="253" name="Google Shape;253;p12"/>
          <p:cNvSpPr txBox="1"/>
          <p:nvPr/>
        </p:nvSpPr>
        <p:spPr>
          <a:xfrm>
            <a:off x="3739487" y="1711729"/>
            <a:ext cx="24677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Notification Service</a:t>
            </a:r>
            <a:endParaRPr/>
          </a:p>
        </p:txBody>
      </p:sp>
      <p:sp>
        <p:nvSpPr>
          <p:cNvPr id="254" name="Google Shape;254;p12"/>
          <p:cNvSpPr txBox="1"/>
          <p:nvPr/>
        </p:nvSpPr>
        <p:spPr>
          <a:xfrm>
            <a:off x="845990" y="1736145"/>
            <a:ext cx="1651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Order Service</a:t>
            </a:r>
            <a:endParaRPr/>
          </a:p>
        </p:txBody>
      </p:sp>
      <p:sp>
        <p:nvSpPr>
          <p:cNvPr id="255" name="Google Shape;255;p12"/>
          <p:cNvSpPr txBox="1"/>
          <p:nvPr/>
        </p:nvSpPr>
        <p:spPr>
          <a:xfrm>
            <a:off x="3628200" y="5683872"/>
            <a:ext cx="24677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RabitMq, Kafka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pic>
        <p:nvPicPr>
          <p:cNvPr id="1377" name="Google Shape;1377;p12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378" name="Google Shape;1378;p12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379" name="Google Shape;1379;p120"/>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Một số điểm cần lưu ý về MS</a:t>
            </a:r>
            <a:endParaRPr b="1" i="0" sz="1400" u="none" cap="none" strike="noStrike">
              <a:solidFill>
                <a:srgbClr val="2B0A3D"/>
              </a:solidFill>
              <a:latin typeface="Ubuntu"/>
              <a:ea typeface="Ubuntu"/>
              <a:cs typeface="Ubuntu"/>
              <a:sym typeface="Ubuntu"/>
            </a:endParaRPr>
          </a:p>
        </p:txBody>
      </p:sp>
      <p:sp>
        <p:nvSpPr>
          <p:cNvPr id="1380" name="Google Shape;1380;p120"/>
          <p:cNvSpPr txBox="1"/>
          <p:nvPr/>
        </p:nvSpPr>
        <p:spPr>
          <a:xfrm>
            <a:off x="498764" y="1246909"/>
            <a:ext cx="4313381" cy="143116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Khó xử lý đồng bộ</a:t>
            </a:r>
            <a:endParaRPr sz="1800">
              <a:solidFill>
                <a:schemeClr val="dk1"/>
              </a:solidFill>
              <a:latin typeface="Calibri"/>
              <a:ea typeface="Calibri"/>
              <a:cs typeface="Calibri"/>
              <a:sym typeface="Calibri"/>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Làm hệ thống phức tạp hơn</a:t>
            </a:r>
            <a:endParaRPr sz="1800">
              <a:solidFill>
                <a:schemeClr val="dk1"/>
              </a:solidFill>
              <a:latin typeface="Calibri"/>
              <a:ea typeface="Calibri"/>
              <a:cs typeface="Calibri"/>
              <a:sym typeface="Calibri"/>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Cần đảm bảo message format</a:t>
            </a:r>
            <a:endParaRPr sz="1800">
              <a:solidFill>
                <a:schemeClr val="dk1"/>
              </a:solidFill>
              <a:latin typeface="Calibri"/>
              <a:ea typeface="Calibri"/>
              <a:cs typeface="Calibri"/>
              <a:sym typeface="Calibri"/>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Cần Monitoring Queue</a:t>
            </a:r>
            <a:endParaRPr sz="1800">
              <a:solidFill>
                <a:schemeClr val="dk1"/>
              </a:solidFill>
              <a:latin typeface="Calibri"/>
              <a:ea typeface="Calibri"/>
              <a:cs typeface="Calibri"/>
              <a:sym typeface="Calibri"/>
            </a:endParaRPr>
          </a:p>
        </p:txBody>
      </p:sp>
      <p:sp>
        <p:nvSpPr>
          <p:cNvPr id="1381" name="Google Shape;1381;p120"/>
          <p:cNvSpPr txBox="1"/>
          <p:nvPr/>
        </p:nvSpPr>
        <p:spPr>
          <a:xfrm>
            <a:off x="498764" y="3042799"/>
            <a:ext cx="725978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B2B2B"/>
                </a:solidFill>
                <a:latin typeface="Noto Sans"/>
                <a:ea typeface="Noto Sans"/>
                <a:cs typeface="Noto Sans"/>
                <a:sym typeface="Noto Sans"/>
              </a:rPr>
              <a:t>Một số message queue hay được dùng hiện này bao gồm:</a:t>
            </a:r>
            <a:endParaRPr/>
          </a:p>
          <a:p>
            <a:pPr indent="0" lvl="0" marL="0" marR="0" rtl="0" algn="l">
              <a:spcBef>
                <a:spcPts val="0"/>
              </a:spcBef>
              <a:spcAft>
                <a:spcPts val="0"/>
              </a:spcAft>
              <a:buNone/>
            </a:pPr>
            <a:br>
              <a:rPr b="0" i="0" lang="en-US" sz="1800">
                <a:solidFill>
                  <a:srgbClr val="2B2B2B"/>
                </a:solidFill>
                <a:latin typeface="Noto Sans"/>
                <a:ea typeface="Noto Sans"/>
                <a:cs typeface="Noto Sans"/>
                <a:sym typeface="Noto Sans"/>
              </a:rPr>
            </a:br>
            <a:endParaRPr sz="1800">
              <a:solidFill>
                <a:schemeClr val="dk1"/>
              </a:solidFill>
              <a:latin typeface="Calibri"/>
              <a:ea typeface="Calibri"/>
              <a:cs typeface="Calibri"/>
              <a:sym typeface="Calibri"/>
            </a:endParaRPr>
          </a:p>
        </p:txBody>
      </p:sp>
      <p:sp>
        <p:nvSpPr>
          <p:cNvPr id="1382" name="Google Shape;1382;p120"/>
          <p:cNvSpPr txBox="1"/>
          <p:nvPr/>
        </p:nvSpPr>
        <p:spPr>
          <a:xfrm>
            <a:off x="581891" y="3745683"/>
            <a:ext cx="6096000" cy="1754326"/>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2B2B2B"/>
              </a:buClr>
              <a:buSzPts val="1800"/>
              <a:buFont typeface="Arial"/>
              <a:buChar char="•"/>
            </a:pPr>
            <a:r>
              <a:rPr b="0" i="1" lang="en-US" sz="1800">
                <a:solidFill>
                  <a:srgbClr val="2B2B2B"/>
                </a:solidFill>
                <a:latin typeface="Arial"/>
                <a:ea typeface="Arial"/>
                <a:cs typeface="Arial"/>
                <a:sym typeface="Arial"/>
              </a:rPr>
              <a:t>RabbitMQ</a:t>
            </a:r>
            <a:endParaRPr b="0" i="0" sz="1800">
              <a:solidFill>
                <a:srgbClr val="2B2B2B"/>
              </a:solidFill>
              <a:latin typeface="Arial"/>
              <a:ea typeface="Arial"/>
              <a:cs typeface="Arial"/>
              <a:sym typeface="Arial"/>
            </a:endParaRPr>
          </a:p>
          <a:p>
            <a:pPr indent="-114300" lvl="0" marL="0" marR="0" rtl="0" algn="l">
              <a:spcBef>
                <a:spcPts val="0"/>
              </a:spcBef>
              <a:spcAft>
                <a:spcPts val="0"/>
              </a:spcAft>
              <a:buClr>
                <a:srgbClr val="2B2B2B"/>
              </a:buClr>
              <a:buSzPts val="1800"/>
              <a:buFont typeface="Arial"/>
              <a:buChar char="•"/>
            </a:pPr>
            <a:r>
              <a:rPr b="0" i="1" lang="en-US" sz="1800">
                <a:solidFill>
                  <a:srgbClr val="2B2B2B"/>
                </a:solidFill>
                <a:latin typeface="Arial"/>
                <a:ea typeface="Arial"/>
                <a:cs typeface="Arial"/>
                <a:sym typeface="Arial"/>
              </a:rPr>
              <a:t>Kafka </a:t>
            </a:r>
            <a:endParaRPr b="0" i="1" sz="1800">
              <a:solidFill>
                <a:srgbClr val="2B2B2B"/>
              </a:solidFill>
              <a:latin typeface="Arial"/>
              <a:ea typeface="Arial"/>
              <a:cs typeface="Arial"/>
              <a:sym typeface="Arial"/>
            </a:endParaRPr>
          </a:p>
          <a:p>
            <a:pPr indent="-114300" lvl="0" marL="0" marR="0" rtl="0" algn="l">
              <a:spcBef>
                <a:spcPts val="0"/>
              </a:spcBef>
              <a:spcAft>
                <a:spcPts val="0"/>
              </a:spcAft>
              <a:buClr>
                <a:srgbClr val="2B2B2B"/>
              </a:buClr>
              <a:buSzPts val="1800"/>
              <a:buFont typeface="Arial"/>
              <a:buChar char="•"/>
            </a:pPr>
            <a:r>
              <a:rPr b="0" i="1" lang="en-US" sz="1800">
                <a:solidFill>
                  <a:srgbClr val="2B2B2B"/>
                </a:solidFill>
                <a:latin typeface="Arial"/>
                <a:ea typeface="Arial"/>
                <a:cs typeface="Arial"/>
                <a:sym typeface="Arial"/>
              </a:rPr>
              <a:t>Amazon SQS</a:t>
            </a:r>
            <a:endParaRPr b="0" i="0" sz="1800">
              <a:solidFill>
                <a:srgbClr val="2B2B2B"/>
              </a:solidFill>
              <a:latin typeface="Arial"/>
              <a:ea typeface="Arial"/>
              <a:cs typeface="Arial"/>
              <a:sym typeface="Arial"/>
            </a:endParaRPr>
          </a:p>
          <a:p>
            <a:pPr indent="-114300" lvl="0" marL="0" marR="0" rtl="0" algn="l">
              <a:spcBef>
                <a:spcPts val="0"/>
              </a:spcBef>
              <a:spcAft>
                <a:spcPts val="0"/>
              </a:spcAft>
              <a:buClr>
                <a:srgbClr val="2B2B2B"/>
              </a:buClr>
              <a:buSzPts val="1800"/>
              <a:buFont typeface="Arial"/>
              <a:buChar char="•"/>
            </a:pPr>
            <a:r>
              <a:rPr b="0" i="1" lang="en-US" sz="1800">
                <a:solidFill>
                  <a:srgbClr val="2B2B2B"/>
                </a:solidFill>
                <a:latin typeface="Arial"/>
                <a:ea typeface="Arial"/>
                <a:cs typeface="Arial"/>
                <a:sym typeface="Arial"/>
              </a:rPr>
              <a:t>MSMQ (Microsoft Message Queuing)</a:t>
            </a:r>
            <a:endParaRPr b="0" i="0" sz="1800">
              <a:solidFill>
                <a:srgbClr val="2B2B2B"/>
              </a:solidFill>
              <a:latin typeface="Arial"/>
              <a:ea typeface="Arial"/>
              <a:cs typeface="Arial"/>
              <a:sym typeface="Arial"/>
            </a:endParaRPr>
          </a:p>
          <a:p>
            <a:pPr indent="-114300" lvl="0" marL="0" marR="0" rtl="0" algn="l">
              <a:spcBef>
                <a:spcPts val="0"/>
              </a:spcBef>
              <a:spcAft>
                <a:spcPts val="0"/>
              </a:spcAft>
              <a:buClr>
                <a:srgbClr val="2B2B2B"/>
              </a:buClr>
              <a:buSzPts val="1800"/>
              <a:buFont typeface="Arial"/>
              <a:buChar char="•"/>
            </a:pPr>
            <a:r>
              <a:rPr b="0" i="1" lang="en-US" sz="1800">
                <a:solidFill>
                  <a:srgbClr val="2B2B2B"/>
                </a:solidFill>
                <a:latin typeface="Arial"/>
                <a:ea typeface="Arial"/>
                <a:cs typeface="Arial"/>
                <a:sym typeface="Arial"/>
              </a:rPr>
              <a:t>RocketMQ</a:t>
            </a:r>
            <a:endParaRPr b="0" i="0" sz="1800">
              <a:solidFill>
                <a:srgbClr val="2B2B2B"/>
              </a:solidFill>
              <a:latin typeface="Arial"/>
              <a:ea typeface="Arial"/>
              <a:cs typeface="Arial"/>
              <a:sym typeface="Arial"/>
            </a:endParaRPr>
          </a:p>
          <a:p>
            <a:pPr indent="-114300" lvl="0" marL="0" marR="0" rtl="0" algn="l">
              <a:spcBef>
                <a:spcPts val="0"/>
              </a:spcBef>
              <a:spcAft>
                <a:spcPts val="0"/>
              </a:spcAft>
              <a:buClr>
                <a:srgbClr val="2B2B2B"/>
              </a:buClr>
              <a:buSzPts val="1800"/>
              <a:buFont typeface="Arial"/>
              <a:buChar char="•"/>
            </a:pPr>
            <a:r>
              <a:rPr b="0" i="1" lang="en-US" sz="1800">
                <a:solidFill>
                  <a:srgbClr val="2B2B2B"/>
                </a:solidFill>
                <a:latin typeface="Arial"/>
                <a:ea typeface="Arial"/>
                <a:cs typeface="Arial"/>
                <a:sym typeface="Arial"/>
              </a:rPr>
              <a:t>ZeroMQ</a:t>
            </a:r>
            <a:endParaRPr b="0" i="0" sz="1800">
              <a:solidFill>
                <a:srgbClr val="2B2B2B"/>
              </a:solidFill>
              <a:latin typeface="Arial"/>
              <a:ea typeface="Arial"/>
              <a:cs typeface="Arial"/>
              <a:sym typeface="Arial"/>
            </a:endParaRPr>
          </a:p>
        </p:txBody>
      </p:sp>
      <p:pic>
        <p:nvPicPr>
          <p:cNvPr id="1383" name="Google Shape;1383;p120"/>
          <p:cNvPicPr preferRelativeResize="0"/>
          <p:nvPr/>
        </p:nvPicPr>
        <p:blipFill rotWithShape="1">
          <a:blip r:embed="rId5">
            <a:alphaModFix/>
          </a:blip>
          <a:srcRect b="0" l="0" r="0" t="0"/>
          <a:stretch/>
        </p:blipFill>
        <p:spPr>
          <a:xfrm>
            <a:off x="4812145" y="3745683"/>
            <a:ext cx="4038600" cy="21526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pic>
        <p:nvPicPr>
          <p:cNvPr id="1389" name="Google Shape;1389;p12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390" name="Google Shape;1390;p12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391" name="Google Shape;1391;p121"/>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Apache Kafka là gì ?</a:t>
            </a:r>
            <a:endParaRPr b="1" i="0" sz="1400" u="none" cap="none" strike="noStrike">
              <a:solidFill>
                <a:srgbClr val="2B0A3D"/>
              </a:solidFill>
              <a:latin typeface="Ubuntu"/>
              <a:ea typeface="Ubuntu"/>
              <a:cs typeface="Ubuntu"/>
              <a:sym typeface="Ubuntu"/>
            </a:endParaRPr>
          </a:p>
        </p:txBody>
      </p:sp>
      <p:pic>
        <p:nvPicPr>
          <p:cNvPr descr="Introduction to Apache Kafka | Confluent Documentation" id="1392" name="Google Shape;1392;p121"/>
          <p:cNvPicPr preferRelativeResize="0"/>
          <p:nvPr/>
        </p:nvPicPr>
        <p:blipFill rotWithShape="1">
          <a:blip r:embed="rId5">
            <a:alphaModFix/>
          </a:blip>
          <a:srcRect b="0" l="0" r="0" t="0"/>
          <a:stretch/>
        </p:blipFill>
        <p:spPr>
          <a:xfrm>
            <a:off x="5639471" y="1375888"/>
            <a:ext cx="6103191" cy="4296750"/>
          </a:xfrm>
          <a:prstGeom prst="rect">
            <a:avLst/>
          </a:prstGeom>
          <a:noFill/>
          <a:ln>
            <a:noFill/>
          </a:ln>
        </p:spPr>
      </p:pic>
      <p:sp>
        <p:nvSpPr>
          <p:cNvPr id="1393" name="Google Shape;1393;p121"/>
          <p:cNvSpPr txBox="1"/>
          <p:nvPr/>
        </p:nvSpPr>
        <p:spPr>
          <a:xfrm>
            <a:off x="275810" y="1575942"/>
            <a:ext cx="5150955" cy="233910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22222"/>
              </a:buClr>
              <a:buSzPts val="1800"/>
              <a:buFont typeface="Arial"/>
              <a:buChar char="•"/>
            </a:pPr>
            <a:r>
              <a:rPr lang="en-US" sz="1800">
                <a:solidFill>
                  <a:srgbClr val="222222"/>
                </a:solidFill>
                <a:highlight>
                  <a:srgbClr val="FFFFFF"/>
                </a:highlight>
                <a:latin typeface="Verdana"/>
                <a:ea typeface="Verdana"/>
                <a:cs typeface="Verdana"/>
                <a:sym typeface="Verdana"/>
              </a:rPr>
              <a:t>H</a:t>
            </a:r>
            <a:r>
              <a:rPr b="0" i="0" lang="en-US" sz="1800">
                <a:solidFill>
                  <a:srgbClr val="222222"/>
                </a:solidFill>
                <a:highlight>
                  <a:srgbClr val="FFFFFF"/>
                </a:highlight>
                <a:latin typeface="Verdana"/>
                <a:ea typeface="Verdana"/>
                <a:cs typeface="Verdana"/>
                <a:sym typeface="Verdana"/>
              </a:rPr>
              <a:t>ệ thống message pub/sub phân tán</a:t>
            </a:r>
            <a:endParaRPr/>
          </a:p>
          <a:p>
            <a:pPr indent="-285750" lvl="0" marL="285750" marR="0" rtl="0" algn="l">
              <a:spcBef>
                <a:spcPts val="600"/>
              </a:spcBef>
              <a:spcAft>
                <a:spcPts val="0"/>
              </a:spcAft>
              <a:buClr>
                <a:srgbClr val="222222"/>
              </a:buClr>
              <a:buSzPts val="1800"/>
              <a:buFont typeface="Arial"/>
              <a:buChar char="•"/>
            </a:pPr>
            <a:r>
              <a:rPr b="0" i="0" lang="en-US" sz="1800">
                <a:solidFill>
                  <a:srgbClr val="222222"/>
                </a:solidFill>
                <a:highlight>
                  <a:srgbClr val="FFFFFF"/>
                </a:highlight>
                <a:latin typeface="Verdana"/>
                <a:ea typeface="Verdana"/>
                <a:cs typeface="Verdana"/>
                <a:sym typeface="Verdana"/>
              </a:rPr>
              <a:t>Open source (distributed messaging system)</a:t>
            </a:r>
            <a:endParaRPr/>
          </a:p>
          <a:p>
            <a:pPr indent="-285750" lvl="0" marL="285750" marR="0" rtl="0" algn="l">
              <a:spcBef>
                <a:spcPts val="600"/>
              </a:spcBef>
              <a:spcAft>
                <a:spcPts val="0"/>
              </a:spcAft>
              <a:buClr>
                <a:srgbClr val="222222"/>
              </a:buClr>
              <a:buSzPts val="1800"/>
              <a:buFont typeface="Arial"/>
              <a:buChar char="•"/>
            </a:pPr>
            <a:r>
              <a:rPr b="0" i="0" lang="en-US" sz="1800">
                <a:solidFill>
                  <a:srgbClr val="222222"/>
                </a:solidFill>
                <a:highlight>
                  <a:srgbClr val="FFFFFF"/>
                </a:highlight>
                <a:latin typeface="Verdana"/>
                <a:ea typeface="Verdana"/>
                <a:cs typeface="Verdana"/>
                <a:sym typeface="Verdana"/>
              </a:rPr>
              <a:t> </a:t>
            </a:r>
            <a:r>
              <a:rPr lang="en-US" sz="1800">
                <a:solidFill>
                  <a:srgbClr val="222222"/>
                </a:solidFill>
                <a:highlight>
                  <a:srgbClr val="FFFFFF"/>
                </a:highlight>
                <a:latin typeface="Verdana"/>
                <a:ea typeface="Verdana"/>
                <a:cs typeface="Verdana"/>
                <a:sym typeface="Verdana"/>
              </a:rPr>
              <a:t>Đ</a:t>
            </a:r>
            <a:r>
              <a:rPr b="0" i="0" lang="en-US" sz="1800">
                <a:solidFill>
                  <a:srgbClr val="222222"/>
                </a:solidFill>
                <a:highlight>
                  <a:srgbClr val="FFFFFF"/>
                </a:highlight>
                <a:latin typeface="Verdana"/>
                <a:ea typeface="Verdana"/>
                <a:cs typeface="Verdana"/>
                <a:sym typeface="Verdana"/>
              </a:rPr>
              <a:t>ược phát triển bởi </a:t>
            </a:r>
            <a:r>
              <a:rPr b="0" i="1" lang="en-US" sz="1800">
                <a:solidFill>
                  <a:srgbClr val="222222"/>
                </a:solidFill>
                <a:highlight>
                  <a:srgbClr val="FFFFFF"/>
                </a:highlight>
                <a:latin typeface="Verdana"/>
                <a:ea typeface="Verdana"/>
                <a:cs typeface="Verdana"/>
                <a:sym typeface="Verdana"/>
              </a:rPr>
              <a:t>Apache Software Foundation</a:t>
            </a:r>
            <a:endParaRPr b="0" i="1" sz="1800">
              <a:solidFill>
                <a:srgbClr val="222222"/>
              </a:solidFill>
              <a:highlight>
                <a:srgbClr val="FFFFFF"/>
              </a:highlight>
              <a:latin typeface="Verdana"/>
              <a:ea typeface="Verdana"/>
              <a:cs typeface="Verdana"/>
              <a:sym typeface="Verdana"/>
            </a:endParaRPr>
          </a:p>
          <a:p>
            <a:pPr indent="-285750" lvl="0" marL="285750" marR="0" rtl="0" algn="l">
              <a:spcBef>
                <a:spcPts val="600"/>
              </a:spcBef>
              <a:spcAft>
                <a:spcPts val="0"/>
              </a:spcAft>
              <a:buClr>
                <a:srgbClr val="222222"/>
              </a:buClr>
              <a:buSzPts val="1800"/>
              <a:buFont typeface="Arial"/>
              <a:buChar char="•"/>
            </a:pPr>
            <a:r>
              <a:rPr b="0" i="0" lang="en-US" sz="1800">
                <a:solidFill>
                  <a:srgbClr val="222222"/>
                </a:solidFill>
                <a:highlight>
                  <a:srgbClr val="FFFFFF"/>
                </a:highlight>
                <a:latin typeface="Verdana"/>
                <a:ea typeface="Verdana"/>
                <a:cs typeface="Verdana"/>
                <a:sym typeface="Verdana"/>
              </a:rPr>
              <a:t>Được viết bằng Java và Scala</a:t>
            </a:r>
            <a:endParaRPr b="0" i="0" sz="1800">
              <a:solidFill>
                <a:srgbClr val="222222"/>
              </a:solidFill>
              <a:highlight>
                <a:srgbClr val="FFFFFF"/>
              </a:highlight>
              <a:latin typeface="Verdana"/>
              <a:ea typeface="Verdana"/>
              <a:cs typeface="Verdana"/>
              <a:sym typeface="Verdana"/>
            </a:endParaRPr>
          </a:p>
          <a:p>
            <a:pPr indent="-171450" lvl="0" marL="285750" marR="0" rtl="0" algn="l">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pic>
        <p:nvPicPr>
          <p:cNvPr id="1399" name="Google Shape;1399;p12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00" name="Google Shape;1400;p12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01" name="Google Shape;1401;p122"/>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Tính năng của Apache Kafka</a:t>
            </a:r>
            <a:r>
              <a:rPr b="1" i="0" lang="en-US" sz="3200" u="none" cap="none" strike="noStrike">
                <a:solidFill>
                  <a:srgbClr val="42A1DC"/>
                </a:solidFill>
                <a:latin typeface="Ubuntu"/>
                <a:ea typeface="Ubuntu"/>
                <a:cs typeface="Ubuntu"/>
                <a:sym typeface="Ubuntu"/>
              </a:rPr>
              <a:t> ?</a:t>
            </a:r>
            <a:endParaRPr b="1" i="0" sz="1400" u="none" cap="none" strike="noStrike">
              <a:solidFill>
                <a:srgbClr val="2B0A3D"/>
              </a:solidFill>
              <a:latin typeface="Ubuntu"/>
              <a:ea typeface="Ubuntu"/>
              <a:cs typeface="Ubuntu"/>
              <a:sym typeface="Ubuntu"/>
            </a:endParaRPr>
          </a:p>
        </p:txBody>
      </p:sp>
      <p:pic>
        <p:nvPicPr>
          <p:cNvPr id="1402" name="Google Shape;1402;p122"/>
          <p:cNvPicPr preferRelativeResize="0"/>
          <p:nvPr/>
        </p:nvPicPr>
        <p:blipFill rotWithShape="1">
          <a:blip r:embed="rId5">
            <a:alphaModFix/>
          </a:blip>
          <a:srcRect b="0" l="0" r="0" t="0"/>
          <a:stretch/>
        </p:blipFill>
        <p:spPr>
          <a:xfrm>
            <a:off x="700088" y="1585913"/>
            <a:ext cx="10791825" cy="36861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pic>
        <p:nvPicPr>
          <p:cNvPr id="1408" name="Google Shape;1408;p12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09" name="Google Shape;1409;p12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10" name="Google Shape;1410;p123"/>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Tại sao Apache Kafka được sử dụng</a:t>
            </a:r>
            <a:endParaRPr b="1" i="0" sz="1400" u="none" cap="none" strike="noStrike">
              <a:solidFill>
                <a:srgbClr val="2B0A3D"/>
              </a:solidFill>
              <a:latin typeface="Ubuntu"/>
              <a:ea typeface="Ubuntu"/>
              <a:cs typeface="Ubuntu"/>
              <a:sym typeface="Ubuntu"/>
            </a:endParaRPr>
          </a:p>
        </p:txBody>
      </p:sp>
      <p:pic>
        <p:nvPicPr>
          <p:cNvPr id="1411" name="Google Shape;1411;p123"/>
          <p:cNvPicPr preferRelativeResize="0"/>
          <p:nvPr/>
        </p:nvPicPr>
        <p:blipFill rotWithShape="1">
          <a:blip r:embed="rId5">
            <a:alphaModFix/>
          </a:blip>
          <a:srcRect b="0" l="0" r="0" t="0"/>
          <a:stretch/>
        </p:blipFill>
        <p:spPr>
          <a:xfrm>
            <a:off x="6072227" y="1662464"/>
            <a:ext cx="5734050" cy="3467100"/>
          </a:xfrm>
          <a:prstGeom prst="rect">
            <a:avLst/>
          </a:prstGeom>
          <a:noFill/>
          <a:ln>
            <a:noFill/>
          </a:ln>
        </p:spPr>
      </p:pic>
      <p:sp>
        <p:nvSpPr>
          <p:cNvPr id="1412" name="Google Shape;1412;p123"/>
          <p:cNvSpPr txBox="1"/>
          <p:nvPr/>
        </p:nvSpPr>
        <p:spPr>
          <a:xfrm>
            <a:off x="345385" y="1662464"/>
            <a:ext cx="6097656" cy="193899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Website Activity Monitoring: theo dõi hoạt động của website</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Stream Processing: xử lý stream</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Log Aggregation: tổng hợp log</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Metrics Collection: thu thập dữ liệu</a:t>
            </a:r>
            <a:endParaRPr sz="180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pic>
        <p:nvPicPr>
          <p:cNvPr id="1418" name="Google Shape;1418;p12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19" name="Google Shape;1419;p12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20" name="Google Shape;1420;p124"/>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Tại sao Apache Kafka được sử dụng</a:t>
            </a:r>
            <a:endParaRPr b="1" i="0" sz="1400" u="none" cap="none" strike="noStrike">
              <a:solidFill>
                <a:srgbClr val="2B0A3D"/>
              </a:solidFill>
              <a:latin typeface="Ubuntu"/>
              <a:ea typeface="Ubuntu"/>
              <a:cs typeface="Ubuntu"/>
              <a:sym typeface="Ubuntu"/>
            </a:endParaRPr>
          </a:p>
        </p:txBody>
      </p:sp>
      <p:pic>
        <p:nvPicPr>
          <p:cNvPr id="1421" name="Google Shape;1421;p124"/>
          <p:cNvPicPr preferRelativeResize="0"/>
          <p:nvPr/>
        </p:nvPicPr>
        <p:blipFill rotWithShape="1">
          <a:blip r:embed="rId5">
            <a:alphaModFix/>
          </a:blip>
          <a:srcRect b="0" l="0" r="0" t="0"/>
          <a:stretch/>
        </p:blipFill>
        <p:spPr>
          <a:xfrm>
            <a:off x="2418438" y="2408477"/>
            <a:ext cx="6466698" cy="3813418"/>
          </a:xfrm>
          <a:prstGeom prst="rect">
            <a:avLst/>
          </a:prstGeom>
          <a:noFill/>
          <a:ln>
            <a:noFill/>
          </a:ln>
        </p:spPr>
      </p:pic>
      <p:sp>
        <p:nvSpPr>
          <p:cNvPr id="1422" name="Google Shape;1422;p124"/>
          <p:cNvSpPr txBox="1"/>
          <p:nvPr/>
        </p:nvSpPr>
        <p:spPr>
          <a:xfrm>
            <a:off x="365262" y="1262126"/>
            <a:ext cx="85198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B1B1B"/>
                </a:solidFill>
                <a:highlight>
                  <a:srgbClr val="FFFFFF"/>
                </a:highlight>
                <a:latin typeface="Open Sans"/>
                <a:ea typeface="Open Sans"/>
                <a:cs typeface="Open Sans"/>
                <a:sym typeface="Open Sans"/>
              </a:rPr>
              <a:t>Nhưng trong thực tế, hệ thống thương mại điện tử sẽ còn phải kết nối đến một vài server khác nữa như là</a:t>
            </a:r>
            <a:endParaRPr sz="1800">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pic>
        <p:nvPicPr>
          <p:cNvPr id="1428" name="Google Shape;1428;p12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29" name="Google Shape;1429;p12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30" name="Google Shape;1430;p125"/>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Tại sao Apache Kafka được sử dụng</a:t>
            </a:r>
            <a:endParaRPr b="1" i="0" sz="1400" u="none" cap="none" strike="noStrike">
              <a:solidFill>
                <a:srgbClr val="2B0A3D"/>
              </a:solidFill>
              <a:latin typeface="Ubuntu"/>
              <a:ea typeface="Ubuntu"/>
              <a:cs typeface="Ubuntu"/>
              <a:sym typeface="Ubuntu"/>
            </a:endParaRPr>
          </a:p>
        </p:txBody>
      </p:sp>
      <p:pic>
        <p:nvPicPr>
          <p:cNvPr id="1431" name="Google Shape;1431;p125"/>
          <p:cNvPicPr preferRelativeResize="0"/>
          <p:nvPr/>
        </p:nvPicPr>
        <p:blipFill rotWithShape="1">
          <a:blip r:embed="rId5">
            <a:alphaModFix/>
          </a:blip>
          <a:srcRect b="0" l="0" r="0" t="0"/>
          <a:stretch/>
        </p:blipFill>
        <p:spPr>
          <a:xfrm>
            <a:off x="2354331" y="1691699"/>
            <a:ext cx="7058025" cy="396281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pic>
        <p:nvPicPr>
          <p:cNvPr id="1437" name="Google Shape;1437;p12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38" name="Google Shape;1438;p12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39" name="Google Shape;1439;p126"/>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Cấu trúc của Apache Kafka</a:t>
            </a:r>
            <a:endParaRPr b="1" i="0" sz="1400" u="none" cap="none" strike="noStrike">
              <a:solidFill>
                <a:srgbClr val="2B0A3D"/>
              </a:solidFill>
              <a:latin typeface="Ubuntu"/>
              <a:ea typeface="Ubuntu"/>
              <a:cs typeface="Ubuntu"/>
              <a:sym typeface="Ubuntu"/>
            </a:endParaRPr>
          </a:p>
        </p:txBody>
      </p:sp>
      <p:pic>
        <p:nvPicPr>
          <p:cNvPr id="1440" name="Google Shape;1440;p126"/>
          <p:cNvPicPr preferRelativeResize="0"/>
          <p:nvPr/>
        </p:nvPicPr>
        <p:blipFill rotWithShape="1">
          <a:blip r:embed="rId5">
            <a:alphaModFix/>
          </a:blip>
          <a:srcRect b="0" l="0" r="0" t="0"/>
          <a:stretch/>
        </p:blipFill>
        <p:spPr>
          <a:xfrm>
            <a:off x="755374" y="1993417"/>
            <a:ext cx="9089825" cy="3790692"/>
          </a:xfrm>
          <a:prstGeom prst="rect">
            <a:avLst/>
          </a:prstGeom>
          <a:noFill/>
          <a:ln>
            <a:noFill/>
          </a:ln>
        </p:spPr>
      </p:pic>
      <p:sp>
        <p:nvSpPr>
          <p:cNvPr id="1441" name="Google Shape;1441;p126"/>
          <p:cNvSpPr txBox="1"/>
          <p:nvPr/>
        </p:nvSpPr>
        <p:spPr>
          <a:xfrm>
            <a:off x="755374" y="1265413"/>
            <a:ext cx="50987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Một mô hình cấu trúc Kafka đơn giản</a:t>
            </a:r>
            <a:endParaRPr sz="1800">
              <a:solidFill>
                <a:schemeClr val="dk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pic>
        <p:nvPicPr>
          <p:cNvPr id="1447" name="Google Shape;1447;p12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48" name="Google Shape;1448;p12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49" name="Google Shape;1449;p127"/>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Cấu trúc của Apache Kafka</a:t>
            </a:r>
            <a:endParaRPr b="1" i="0" sz="1400" u="none" cap="none" strike="noStrike">
              <a:solidFill>
                <a:srgbClr val="2B0A3D"/>
              </a:solidFill>
              <a:latin typeface="Ubuntu"/>
              <a:ea typeface="Ubuntu"/>
              <a:cs typeface="Ubuntu"/>
              <a:sym typeface="Ubuntu"/>
            </a:endParaRPr>
          </a:p>
        </p:txBody>
      </p:sp>
      <p:sp>
        <p:nvSpPr>
          <p:cNvPr id="1450" name="Google Shape;1450;p127"/>
          <p:cNvSpPr txBox="1"/>
          <p:nvPr/>
        </p:nvSpPr>
        <p:spPr>
          <a:xfrm>
            <a:off x="615398" y="1049970"/>
            <a:ext cx="50987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Một mô hình cấu trúc Kafka chi tiết</a:t>
            </a:r>
            <a:endParaRPr sz="1800">
              <a:solidFill>
                <a:schemeClr val="dk1"/>
              </a:solidFill>
              <a:latin typeface="Calibri"/>
              <a:ea typeface="Calibri"/>
              <a:cs typeface="Calibri"/>
              <a:sym typeface="Calibri"/>
            </a:endParaRPr>
          </a:p>
        </p:txBody>
      </p:sp>
      <p:pic>
        <p:nvPicPr>
          <p:cNvPr id="1451" name="Google Shape;1451;p127"/>
          <p:cNvPicPr preferRelativeResize="0"/>
          <p:nvPr/>
        </p:nvPicPr>
        <p:blipFill rotWithShape="1">
          <a:blip r:embed="rId5">
            <a:alphaModFix/>
          </a:blip>
          <a:srcRect b="0" l="0" r="0" t="0"/>
          <a:stretch/>
        </p:blipFill>
        <p:spPr>
          <a:xfrm>
            <a:off x="615398" y="1707165"/>
            <a:ext cx="8609423" cy="464126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p12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58" name="Google Shape;1458;p12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59" name="Google Shape;1459;p128"/>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Cấu trúc của Apache Kafka</a:t>
            </a:r>
            <a:endParaRPr b="1" i="0" sz="1400" u="none" cap="none" strike="noStrike">
              <a:solidFill>
                <a:srgbClr val="2B0A3D"/>
              </a:solidFill>
              <a:latin typeface="Ubuntu"/>
              <a:ea typeface="Ubuntu"/>
              <a:cs typeface="Ubuntu"/>
              <a:sym typeface="Ubuntu"/>
            </a:endParaRPr>
          </a:p>
        </p:txBody>
      </p:sp>
      <p:pic>
        <p:nvPicPr>
          <p:cNvPr id="1460" name="Google Shape;1460;p128"/>
          <p:cNvPicPr preferRelativeResize="0"/>
          <p:nvPr/>
        </p:nvPicPr>
        <p:blipFill rotWithShape="1">
          <a:blip r:embed="rId5">
            <a:alphaModFix/>
          </a:blip>
          <a:srcRect b="0" l="0" r="0" t="0"/>
          <a:stretch/>
        </p:blipFill>
        <p:spPr>
          <a:xfrm>
            <a:off x="7098646" y="1049970"/>
            <a:ext cx="5003020" cy="2697082"/>
          </a:xfrm>
          <a:prstGeom prst="rect">
            <a:avLst/>
          </a:prstGeom>
          <a:noFill/>
          <a:ln>
            <a:noFill/>
          </a:ln>
        </p:spPr>
      </p:pic>
      <p:sp>
        <p:nvSpPr>
          <p:cNvPr id="1461" name="Google Shape;1461;p128"/>
          <p:cNvSpPr txBox="1"/>
          <p:nvPr/>
        </p:nvSpPr>
        <p:spPr>
          <a:xfrm>
            <a:off x="454715" y="1049970"/>
            <a:ext cx="6097656" cy="544764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highlight>
                  <a:srgbClr val="FFFF00"/>
                </a:highlight>
                <a:latin typeface="Calibri"/>
                <a:ea typeface="Calibri"/>
                <a:cs typeface="Calibri"/>
                <a:sym typeface="Calibri"/>
              </a:rPr>
              <a:t>Producer</a:t>
            </a:r>
            <a:r>
              <a:rPr lang="en-US" sz="1800">
                <a:solidFill>
                  <a:schemeClr val="dk1"/>
                </a:solidFill>
                <a:latin typeface="Calibri"/>
                <a:ea typeface="Calibri"/>
                <a:cs typeface="Calibri"/>
                <a:sym typeface="Calibri"/>
              </a:rPr>
              <a:t>: Một producer có thể là bất kì ứng dụng nào có chức năng publish message vào một topic.</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highlight>
                  <a:srgbClr val="FFFF00"/>
                </a:highlight>
                <a:latin typeface="Calibri"/>
                <a:ea typeface="Calibri"/>
                <a:cs typeface="Calibri"/>
                <a:sym typeface="Calibri"/>
              </a:rPr>
              <a:t>Messages</a:t>
            </a:r>
            <a:r>
              <a:rPr lang="en-US" sz="1800">
                <a:solidFill>
                  <a:schemeClr val="dk1"/>
                </a:solidFill>
                <a:latin typeface="Calibri"/>
                <a:ea typeface="Calibri"/>
                <a:cs typeface="Calibri"/>
                <a:sym typeface="Calibri"/>
              </a:rPr>
              <a:t>: Messages đơn thuần là byte array và developer có thể sử dụng chúng để lưu bất kì object với bất kì format nào - thông thường là String, JSON và Avro</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highlight>
                  <a:srgbClr val="FFFF00"/>
                </a:highlight>
                <a:latin typeface="Calibri"/>
                <a:ea typeface="Calibri"/>
                <a:cs typeface="Calibri"/>
                <a:sym typeface="Calibri"/>
              </a:rPr>
              <a:t>Topic</a:t>
            </a:r>
            <a:r>
              <a:rPr lang="en-US" sz="1800">
                <a:solidFill>
                  <a:schemeClr val="dk1"/>
                </a:solidFill>
                <a:latin typeface="Calibri"/>
                <a:ea typeface="Calibri"/>
                <a:cs typeface="Calibri"/>
                <a:sym typeface="Calibri"/>
              </a:rPr>
              <a:t>: Một topic là một category hoặc feed name nơi mà record được publish.</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highlight>
                  <a:srgbClr val="FFFF00"/>
                </a:highlight>
                <a:latin typeface="Calibri"/>
                <a:ea typeface="Calibri"/>
                <a:cs typeface="Calibri"/>
                <a:sym typeface="Calibri"/>
              </a:rPr>
              <a:t>Partitions</a:t>
            </a:r>
            <a:r>
              <a:rPr lang="en-US" sz="1800">
                <a:solidFill>
                  <a:schemeClr val="dk1"/>
                </a:solidFill>
                <a:latin typeface="Calibri"/>
                <a:ea typeface="Calibri"/>
                <a:cs typeface="Calibri"/>
                <a:sym typeface="Calibri"/>
              </a:rPr>
              <a:t>: Các topic được chia nhỏ vào các đoạn khác nhau, các đoạn này được gọi là partition</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highlight>
                  <a:srgbClr val="FFFF00"/>
                </a:highlight>
                <a:latin typeface="Calibri"/>
                <a:ea typeface="Calibri"/>
                <a:cs typeface="Calibri"/>
                <a:sym typeface="Calibri"/>
              </a:rPr>
              <a:t>Consumer</a:t>
            </a:r>
            <a:r>
              <a:rPr lang="en-US" sz="1800">
                <a:solidFill>
                  <a:schemeClr val="dk1"/>
                </a:solidFill>
                <a:latin typeface="Calibri"/>
                <a:ea typeface="Calibri"/>
                <a:cs typeface="Calibri"/>
                <a:sym typeface="Calibri"/>
              </a:rPr>
              <a:t>: Một consumer có thể là bất kì ứng dụng nào có chức năng subscribe vào một topic và tiêu thụ các tin nhắn.</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highlight>
                  <a:srgbClr val="FFFF00"/>
                </a:highlight>
                <a:latin typeface="Calibri"/>
                <a:ea typeface="Calibri"/>
                <a:cs typeface="Calibri"/>
                <a:sym typeface="Calibri"/>
              </a:rPr>
              <a:t>Broker</a:t>
            </a:r>
            <a:r>
              <a:rPr lang="en-US" sz="1800">
                <a:solidFill>
                  <a:schemeClr val="dk1"/>
                </a:solidFill>
                <a:latin typeface="Calibri"/>
                <a:ea typeface="Calibri"/>
                <a:cs typeface="Calibri"/>
                <a:sym typeface="Calibri"/>
              </a:rPr>
              <a:t>: Kafka cluster là một set các server, mỗi một set này được gọi là 1 broker</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highlight>
                  <a:srgbClr val="FFFF00"/>
                </a:highlight>
                <a:latin typeface="Calibri"/>
                <a:ea typeface="Calibri"/>
                <a:cs typeface="Calibri"/>
                <a:sym typeface="Calibri"/>
              </a:rPr>
              <a:t>Zookeeper</a:t>
            </a:r>
            <a:r>
              <a:rPr lang="en-US" sz="1800">
                <a:solidFill>
                  <a:schemeClr val="dk1"/>
                </a:solidFill>
                <a:latin typeface="Calibri"/>
                <a:ea typeface="Calibri"/>
                <a:cs typeface="Calibri"/>
                <a:sym typeface="Calibri"/>
              </a:rPr>
              <a:t>: được dùng để quản lý và bố trí các broker.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12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68" name="Google Shape;1468;p12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69" name="Google Shape;1469;p129"/>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Khuyết điểm</a:t>
            </a:r>
            <a:r>
              <a:rPr b="1" i="0" lang="en-US" sz="3200" u="none" cap="none" strike="noStrike">
                <a:solidFill>
                  <a:srgbClr val="42A1DC"/>
                </a:solidFill>
                <a:latin typeface="Ubuntu"/>
                <a:ea typeface="Ubuntu"/>
                <a:cs typeface="Ubuntu"/>
                <a:sym typeface="Ubuntu"/>
              </a:rPr>
              <a:t> của Kafka</a:t>
            </a:r>
            <a:endParaRPr b="1" i="0" sz="1400" u="none" cap="none" strike="noStrike">
              <a:solidFill>
                <a:srgbClr val="2B0A3D"/>
              </a:solidFill>
              <a:latin typeface="Ubuntu"/>
              <a:ea typeface="Ubuntu"/>
              <a:cs typeface="Ubuntu"/>
              <a:sym typeface="Ubuntu"/>
            </a:endParaRPr>
          </a:p>
        </p:txBody>
      </p:sp>
      <p:sp>
        <p:nvSpPr>
          <p:cNvPr id="1470" name="Google Shape;1470;p129"/>
          <p:cNvSpPr txBox="1"/>
          <p:nvPr/>
        </p:nvSpPr>
        <p:spPr>
          <a:xfrm>
            <a:off x="653498" y="1259175"/>
            <a:ext cx="9143172" cy="433965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Không có bộ công cụ giám sát hoàn chỉnh: Có khá nhiều tool khác nhau, mỗi một tool lại hỗ trợ một việc quản lý khác nhau cho từng mục đích quản lý, vd như:</a:t>
            </a:r>
            <a:endParaRPr/>
          </a:p>
          <a:p>
            <a:pPr indent="-285750" lvl="1" marL="742950" marR="0" rtl="0" algn="l">
              <a:spcBef>
                <a:spcPts val="12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Kafka tool (offset manager) GUI tool dùng để quản lý topic và consumer</a:t>
            </a:r>
            <a:endParaRPr/>
          </a:p>
          <a:p>
            <a:pPr indent="-285750" lvl="1" marL="742950" marR="0" rtl="0" algn="l">
              <a:spcBef>
                <a:spcPts val="12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Lense: dùng để hỗ trợ việc query message trong Kafka</a:t>
            </a:r>
            <a:endParaRPr/>
          </a:p>
          <a:p>
            <a:pPr indent="-285750" lvl="1" marL="742950" marR="0" rtl="0" algn="l">
              <a:spcBef>
                <a:spcPts val="12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Akhq là toolbox để quản lý Kafka cũng như view data bên trong Kafka</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Không hỗ trợ chọn topic theo wildcard: Kafka không hỗ trợ việc sử dụng và lựa chọn từng topic theo wildcard mà phải sử dụng chính xác tên topic để xử lý message.</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Reduces performance – Giảm hiệu suất: Vấn đề xảy ra kích thước message tăng lên, buộc consumer và producer phải compress và decompress message, làm cho bộ nhớ sẽ chậm, dẫn đến ảnh hưởng tới throughput và hiệu suất.</a:t>
            </a:r>
            <a:endParaRPr/>
          </a:p>
          <a:p>
            <a:pPr indent="-285750" lvl="0" marL="285750" marR="0" rtl="0" algn="l">
              <a:spcBef>
                <a:spcPts val="12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Behave clumsy – Xử lý hơi vụng về: Đôi khi do số lượng queues trong Kafka cluster tăng lên nhiều, Kafka thường có hiện tượng xử lý chậm chạp hơn.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3"/>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Service Discovery</a:t>
            </a:r>
            <a:endParaRPr b="1" i="0" sz="2000" u="none" cap="none" strike="noStrike">
              <a:solidFill>
                <a:srgbClr val="2B0A3D"/>
              </a:solidFill>
              <a:latin typeface="Ubuntu"/>
              <a:ea typeface="Ubuntu"/>
              <a:cs typeface="Ubuntu"/>
              <a:sym typeface="Ubuntu"/>
            </a:endParaRPr>
          </a:p>
        </p:txBody>
      </p:sp>
      <p:pic>
        <p:nvPicPr>
          <p:cNvPr id="262" name="Google Shape;262;p1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263" name="Google Shape;263;p1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descr="Service Registry Pattern. In this article, we are going to talk… | by  Mehmet Ozkaya | Design Microservices Architecture with Patterns &amp;  Principles | Medium" id="264" name="Google Shape;264;p13"/>
          <p:cNvPicPr preferRelativeResize="0"/>
          <p:nvPr/>
        </p:nvPicPr>
        <p:blipFill rotWithShape="1">
          <a:blip r:embed="rId5">
            <a:alphaModFix/>
          </a:blip>
          <a:srcRect b="0" l="0" r="0" t="0"/>
          <a:stretch/>
        </p:blipFill>
        <p:spPr>
          <a:xfrm>
            <a:off x="1523999" y="1032343"/>
            <a:ext cx="9144000" cy="564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pic>
        <p:nvPicPr>
          <p:cNvPr id="1476" name="Google Shape;1476;p13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77" name="Google Shape;1477;p13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78" name="Google Shape;1478;p130"/>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Kafka – Error Handling</a:t>
            </a:r>
            <a:endParaRPr b="1" i="0" sz="1400" u="none" cap="none" strike="noStrike">
              <a:solidFill>
                <a:srgbClr val="2B0A3D"/>
              </a:solidFill>
              <a:latin typeface="Ubuntu"/>
              <a:ea typeface="Ubuntu"/>
              <a:cs typeface="Ubuntu"/>
              <a:sym typeface="Ubuntu"/>
            </a:endParaRPr>
          </a:p>
        </p:txBody>
      </p:sp>
      <p:sp>
        <p:nvSpPr>
          <p:cNvPr id="1479" name="Google Shape;1479;p130"/>
          <p:cNvSpPr/>
          <p:nvPr/>
        </p:nvSpPr>
        <p:spPr>
          <a:xfrm>
            <a:off x="1422400" y="2041236"/>
            <a:ext cx="914400" cy="1071419"/>
          </a:xfrm>
          <a:prstGeom prst="can">
            <a:avLst>
              <a:gd fmla="val 25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Topic create book</a:t>
            </a:r>
            <a:endParaRPr sz="1800">
              <a:solidFill>
                <a:schemeClr val="lt1"/>
              </a:solidFill>
              <a:latin typeface="Calibri"/>
              <a:ea typeface="Calibri"/>
              <a:cs typeface="Calibri"/>
              <a:sym typeface="Calibri"/>
            </a:endParaRPr>
          </a:p>
        </p:txBody>
      </p:sp>
      <p:cxnSp>
        <p:nvCxnSpPr>
          <p:cNvPr id="1480" name="Google Shape;1480;p130"/>
          <p:cNvCxnSpPr>
            <a:stCxn id="1479" idx="4"/>
          </p:cNvCxnSpPr>
          <p:nvPr/>
        </p:nvCxnSpPr>
        <p:spPr>
          <a:xfrm>
            <a:off x="2336800" y="2576946"/>
            <a:ext cx="3404100" cy="0"/>
          </a:xfrm>
          <a:prstGeom prst="straightConnector1">
            <a:avLst/>
          </a:prstGeom>
          <a:noFill/>
          <a:ln cap="flat" cmpd="sng" w="9525">
            <a:solidFill>
              <a:schemeClr val="accent1"/>
            </a:solidFill>
            <a:prstDash val="solid"/>
            <a:miter lim="800000"/>
            <a:headEnd len="sm" w="sm" type="none"/>
            <a:tailEnd len="med" w="med" type="triangle"/>
          </a:ln>
        </p:spPr>
      </p:cxnSp>
      <p:sp>
        <p:nvSpPr>
          <p:cNvPr id="1481" name="Google Shape;1481;p130"/>
          <p:cNvSpPr txBox="1"/>
          <p:nvPr/>
        </p:nvSpPr>
        <p:spPr>
          <a:xfrm>
            <a:off x="2669309" y="2207613"/>
            <a:ext cx="22167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Consume message</a:t>
            </a:r>
            <a:endParaRPr sz="1800">
              <a:solidFill>
                <a:schemeClr val="dk1"/>
              </a:solidFill>
              <a:latin typeface="Calibri"/>
              <a:ea typeface="Calibri"/>
              <a:cs typeface="Calibri"/>
              <a:sym typeface="Calibri"/>
            </a:endParaRPr>
          </a:p>
        </p:txBody>
      </p:sp>
      <p:sp>
        <p:nvSpPr>
          <p:cNvPr id="1482" name="Google Shape;1482;p130"/>
          <p:cNvSpPr/>
          <p:nvPr/>
        </p:nvSpPr>
        <p:spPr>
          <a:xfrm>
            <a:off x="5985164" y="2207613"/>
            <a:ext cx="2216727" cy="905042"/>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Book Service</a:t>
            </a:r>
            <a:endParaRPr sz="1800">
              <a:solidFill>
                <a:schemeClr val="lt1"/>
              </a:solidFill>
              <a:latin typeface="Calibri"/>
              <a:ea typeface="Calibri"/>
              <a:cs typeface="Calibri"/>
              <a:sym typeface="Calibri"/>
            </a:endParaRPr>
          </a:p>
        </p:txBody>
      </p:sp>
      <p:sp>
        <p:nvSpPr>
          <p:cNvPr id="1483" name="Google Shape;1483;p130"/>
          <p:cNvSpPr/>
          <p:nvPr/>
        </p:nvSpPr>
        <p:spPr>
          <a:xfrm>
            <a:off x="5740838" y="3378256"/>
            <a:ext cx="881636" cy="436362"/>
          </a:xfrm>
          <a:prstGeom prst="mathMultiply">
            <a:avLst>
              <a:gd fmla="val 23520" name="adj1"/>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4" name="Google Shape;1484;p130"/>
          <p:cNvSpPr txBox="1"/>
          <p:nvPr/>
        </p:nvSpPr>
        <p:spPr>
          <a:xfrm>
            <a:off x="6622474" y="3301124"/>
            <a:ext cx="334356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Throw error and can’t process message</a:t>
            </a:r>
            <a:endParaRPr sz="1800">
              <a:solidFill>
                <a:srgbClr val="FF0000"/>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pic>
        <p:nvPicPr>
          <p:cNvPr id="1490" name="Google Shape;1490;p13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491" name="Google Shape;1491;p13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92" name="Google Shape;1492;p131"/>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Kafka – Error Handling</a:t>
            </a:r>
            <a:endParaRPr b="1" i="0" sz="1400" u="none" cap="none" strike="noStrike">
              <a:solidFill>
                <a:srgbClr val="2B0A3D"/>
              </a:solidFill>
              <a:latin typeface="Ubuntu"/>
              <a:ea typeface="Ubuntu"/>
              <a:cs typeface="Ubuntu"/>
              <a:sym typeface="Ubuntu"/>
            </a:endParaRPr>
          </a:p>
        </p:txBody>
      </p:sp>
      <p:pic>
        <p:nvPicPr>
          <p:cNvPr descr="Kafka Exception Handling and Retry Mechanism | by Emre Akın | Medium" id="1493" name="Google Shape;1493;p131"/>
          <p:cNvPicPr preferRelativeResize="0"/>
          <p:nvPr/>
        </p:nvPicPr>
        <p:blipFill rotWithShape="1">
          <a:blip r:embed="rId5">
            <a:alphaModFix/>
          </a:blip>
          <a:srcRect b="0" l="0" r="0" t="0"/>
          <a:stretch/>
        </p:blipFill>
        <p:spPr>
          <a:xfrm>
            <a:off x="8613968" y="1871951"/>
            <a:ext cx="2438400" cy="1876425"/>
          </a:xfrm>
          <a:prstGeom prst="rect">
            <a:avLst/>
          </a:prstGeom>
          <a:noFill/>
          <a:ln>
            <a:noFill/>
          </a:ln>
        </p:spPr>
      </p:pic>
      <p:sp>
        <p:nvSpPr>
          <p:cNvPr id="1494" name="Google Shape;1494;p131"/>
          <p:cNvSpPr txBox="1"/>
          <p:nvPr/>
        </p:nvSpPr>
        <p:spPr>
          <a:xfrm>
            <a:off x="350982" y="1302327"/>
            <a:ext cx="4414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Giải pháp 1: Cơ chế Retry</a:t>
            </a:r>
            <a:endParaRPr sz="1800">
              <a:solidFill>
                <a:schemeClr val="dk1"/>
              </a:solidFill>
              <a:latin typeface="Calibri"/>
              <a:ea typeface="Calibri"/>
              <a:cs typeface="Calibri"/>
              <a:sym typeface="Calibri"/>
            </a:endParaRPr>
          </a:p>
        </p:txBody>
      </p:sp>
      <p:sp>
        <p:nvSpPr>
          <p:cNvPr id="1495" name="Google Shape;1495;p131"/>
          <p:cNvSpPr txBox="1"/>
          <p:nvPr/>
        </p:nvSpPr>
        <p:spPr>
          <a:xfrm>
            <a:off x="350981" y="1871951"/>
            <a:ext cx="434109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Lỗi chia làm 2 loại:</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Lỗi có thể retry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Lỗi Không thể retry</a:t>
            </a:r>
            <a:endParaRPr sz="1800">
              <a:solidFill>
                <a:schemeClr val="dk1"/>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pic>
        <p:nvPicPr>
          <p:cNvPr id="1501" name="Google Shape;1501;p13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02" name="Google Shape;1502;p13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03" name="Google Shape;1503;p132"/>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Kafka – Error Handling</a:t>
            </a:r>
            <a:endParaRPr b="1" i="0" sz="1400" u="none" cap="none" strike="noStrike">
              <a:solidFill>
                <a:srgbClr val="2B0A3D"/>
              </a:solidFill>
              <a:latin typeface="Ubuntu"/>
              <a:ea typeface="Ubuntu"/>
              <a:cs typeface="Ubuntu"/>
              <a:sym typeface="Ubuntu"/>
            </a:endParaRPr>
          </a:p>
        </p:txBody>
      </p:sp>
      <p:pic>
        <p:nvPicPr>
          <p:cNvPr descr="Kafka Exception Handling and Retry Mechanism | by Emre Akın | Medium" id="1504" name="Google Shape;1504;p132"/>
          <p:cNvPicPr preferRelativeResize="0"/>
          <p:nvPr/>
        </p:nvPicPr>
        <p:blipFill rotWithShape="1">
          <a:blip r:embed="rId5">
            <a:alphaModFix/>
          </a:blip>
          <a:srcRect b="0" l="0" r="0" t="0"/>
          <a:stretch/>
        </p:blipFill>
        <p:spPr>
          <a:xfrm>
            <a:off x="9434298" y="1671659"/>
            <a:ext cx="2438400" cy="1876425"/>
          </a:xfrm>
          <a:prstGeom prst="rect">
            <a:avLst/>
          </a:prstGeom>
          <a:noFill/>
          <a:ln>
            <a:noFill/>
          </a:ln>
        </p:spPr>
      </p:pic>
      <p:sp>
        <p:nvSpPr>
          <p:cNvPr id="1505" name="Google Shape;1505;p132"/>
          <p:cNvSpPr txBox="1"/>
          <p:nvPr/>
        </p:nvSpPr>
        <p:spPr>
          <a:xfrm>
            <a:off x="350982" y="1302327"/>
            <a:ext cx="4414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Giải pháp 1: Cơ chế Retry</a:t>
            </a:r>
            <a:endParaRPr sz="1800">
              <a:solidFill>
                <a:schemeClr val="dk1"/>
              </a:solidFill>
              <a:latin typeface="Calibri"/>
              <a:ea typeface="Calibri"/>
              <a:cs typeface="Calibri"/>
              <a:sym typeface="Calibri"/>
            </a:endParaRPr>
          </a:p>
        </p:txBody>
      </p:sp>
      <p:pic>
        <p:nvPicPr>
          <p:cNvPr id="1506" name="Google Shape;1506;p132"/>
          <p:cNvPicPr preferRelativeResize="0"/>
          <p:nvPr/>
        </p:nvPicPr>
        <p:blipFill rotWithShape="1">
          <a:blip r:embed="rId6">
            <a:alphaModFix/>
          </a:blip>
          <a:srcRect b="0" l="0" r="0" t="0"/>
          <a:stretch/>
        </p:blipFill>
        <p:spPr>
          <a:xfrm>
            <a:off x="350982" y="1871951"/>
            <a:ext cx="8512368" cy="14159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pic>
        <p:nvPicPr>
          <p:cNvPr id="1512" name="Google Shape;1512;p13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13" name="Google Shape;1513;p13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14" name="Google Shape;1514;p133"/>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Kafka – Error Handling</a:t>
            </a:r>
            <a:endParaRPr b="1" i="0" sz="1400" u="none" cap="none" strike="noStrike">
              <a:solidFill>
                <a:srgbClr val="2B0A3D"/>
              </a:solidFill>
              <a:latin typeface="Ubuntu"/>
              <a:ea typeface="Ubuntu"/>
              <a:cs typeface="Ubuntu"/>
              <a:sym typeface="Ubuntu"/>
            </a:endParaRPr>
          </a:p>
        </p:txBody>
      </p:sp>
      <p:pic>
        <p:nvPicPr>
          <p:cNvPr descr="Kafka Exception Handling and Retry Mechanism | by Emre Akın | Medium" id="1515" name="Google Shape;1515;p133"/>
          <p:cNvPicPr preferRelativeResize="0"/>
          <p:nvPr/>
        </p:nvPicPr>
        <p:blipFill rotWithShape="1">
          <a:blip r:embed="rId5">
            <a:alphaModFix/>
          </a:blip>
          <a:srcRect b="0" l="0" r="0" t="0"/>
          <a:stretch/>
        </p:blipFill>
        <p:spPr>
          <a:xfrm>
            <a:off x="9434298" y="1671659"/>
            <a:ext cx="2438400" cy="1876425"/>
          </a:xfrm>
          <a:prstGeom prst="rect">
            <a:avLst/>
          </a:prstGeom>
          <a:noFill/>
          <a:ln>
            <a:noFill/>
          </a:ln>
        </p:spPr>
      </p:pic>
      <p:sp>
        <p:nvSpPr>
          <p:cNvPr id="1516" name="Google Shape;1516;p133"/>
          <p:cNvSpPr txBox="1"/>
          <p:nvPr/>
        </p:nvSpPr>
        <p:spPr>
          <a:xfrm>
            <a:off x="350982" y="1302327"/>
            <a:ext cx="4414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Cơ chế Simple Retry</a:t>
            </a:r>
            <a:endParaRPr sz="1800">
              <a:solidFill>
                <a:schemeClr val="dk1"/>
              </a:solidFill>
              <a:latin typeface="Calibri"/>
              <a:ea typeface="Calibri"/>
              <a:cs typeface="Calibri"/>
              <a:sym typeface="Calibri"/>
            </a:endParaRPr>
          </a:p>
        </p:txBody>
      </p:sp>
      <p:pic>
        <p:nvPicPr>
          <p:cNvPr id="1517" name="Google Shape;1517;p133"/>
          <p:cNvPicPr preferRelativeResize="0"/>
          <p:nvPr/>
        </p:nvPicPr>
        <p:blipFill rotWithShape="1">
          <a:blip r:embed="rId6">
            <a:alphaModFix/>
          </a:blip>
          <a:srcRect b="0" l="0" r="0" t="0"/>
          <a:stretch/>
        </p:blipFill>
        <p:spPr>
          <a:xfrm>
            <a:off x="350982" y="1871951"/>
            <a:ext cx="8512368" cy="1415951"/>
          </a:xfrm>
          <a:prstGeom prst="rect">
            <a:avLst/>
          </a:prstGeom>
          <a:noFill/>
          <a:ln>
            <a:noFill/>
          </a:ln>
        </p:spPr>
      </p:pic>
      <p:sp>
        <p:nvSpPr>
          <p:cNvPr id="1518" name="Google Shape;1518;p133"/>
          <p:cNvSpPr txBox="1"/>
          <p:nvPr/>
        </p:nvSpPr>
        <p:spPr>
          <a:xfrm>
            <a:off x="314037" y="3685308"/>
            <a:ext cx="4451927"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Consumer sẽ bị blocking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Sau 10 attempts consumer mới xử lý message tiếp theo</a:t>
            </a:r>
            <a:endParaRPr sz="1800">
              <a:solidFill>
                <a:schemeClr val="dk1"/>
              </a:solidFill>
              <a:latin typeface="Calibri"/>
              <a:ea typeface="Calibri"/>
              <a:cs typeface="Calibri"/>
              <a:sym typeface="Calibri"/>
            </a:endParaRPr>
          </a:p>
        </p:txBody>
      </p:sp>
      <p:sp>
        <p:nvSpPr>
          <p:cNvPr id="1519" name="Google Shape;1519;p133"/>
          <p:cNvSpPr txBox="1"/>
          <p:nvPr/>
        </p:nvSpPr>
        <p:spPr>
          <a:xfrm>
            <a:off x="350982" y="4732147"/>
            <a:ext cx="682567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Nhược điểm</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Ảnh hưởng tới latency của các message khác</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Chiếm tài nguyên của consumer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Khó trace path của message lỗi</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Khó lấy các metadata khi retry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Không linh hoạt</a:t>
            </a:r>
            <a:endParaRPr sz="1800">
              <a:solidFill>
                <a:schemeClr val="dk1"/>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13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26" name="Google Shape;1526;p13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27" name="Google Shape;1527;p134"/>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Kafka – Error Handling</a:t>
            </a:r>
            <a:endParaRPr b="1" i="0" sz="1400" u="none" cap="none" strike="noStrike">
              <a:solidFill>
                <a:srgbClr val="2B0A3D"/>
              </a:solidFill>
              <a:latin typeface="Ubuntu"/>
              <a:ea typeface="Ubuntu"/>
              <a:cs typeface="Ubuntu"/>
              <a:sym typeface="Ubuntu"/>
            </a:endParaRPr>
          </a:p>
        </p:txBody>
      </p:sp>
      <p:pic>
        <p:nvPicPr>
          <p:cNvPr descr="Kafka Exception Handling and Retry Mechanism | by Emre Akın | Medium" id="1528" name="Google Shape;1528;p134"/>
          <p:cNvPicPr preferRelativeResize="0"/>
          <p:nvPr/>
        </p:nvPicPr>
        <p:blipFill rotWithShape="1">
          <a:blip r:embed="rId5">
            <a:alphaModFix/>
          </a:blip>
          <a:srcRect b="0" l="0" r="0" t="0"/>
          <a:stretch/>
        </p:blipFill>
        <p:spPr>
          <a:xfrm>
            <a:off x="9434298" y="1671659"/>
            <a:ext cx="2438400" cy="1876425"/>
          </a:xfrm>
          <a:prstGeom prst="rect">
            <a:avLst/>
          </a:prstGeom>
          <a:noFill/>
          <a:ln>
            <a:noFill/>
          </a:ln>
        </p:spPr>
      </p:pic>
      <p:sp>
        <p:nvSpPr>
          <p:cNvPr id="1529" name="Google Shape;1529;p134"/>
          <p:cNvSpPr txBox="1"/>
          <p:nvPr/>
        </p:nvSpPr>
        <p:spPr>
          <a:xfrm>
            <a:off x="350982" y="1302327"/>
            <a:ext cx="4414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Cơ chế Separate Retry Queue</a:t>
            </a:r>
            <a:endParaRPr sz="1800">
              <a:solidFill>
                <a:schemeClr val="dk1"/>
              </a:solidFill>
              <a:latin typeface="Calibri"/>
              <a:ea typeface="Calibri"/>
              <a:cs typeface="Calibri"/>
              <a:sym typeface="Calibri"/>
            </a:endParaRPr>
          </a:p>
        </p:txBody>
      </p:sp>
      <p:pic>
        <p:nvPicPr>
          <p:cNvPr id="1530" name="Google Shape;1530;p134"/>
          <p:cNvPicPr preferRelativeResize="0"/>
          <p:nvPr/>
        </p:nvPicPr>
        <p:blipFill rotWithShape="1">
          <a:blip r:embed="rId6">
            <a:alphaModFix/>
          </a:blip>
          <a:srcRect b="0" l="0" r="0" t="0"/>
          <a:stretch/>
        </p:blipFill>
        <p:spPr>
          <a:xfrm>
            <a:off x="83127" y="2032326"/>
            <a:ext cx="8066977" cy="1876425"/>
          </a:xfrm>
          <a:prstGeom prst="rect">
            <a:avLst/>
          </a:prstGeom>
          <a:noFill/>
          <a:ln>
            <a:noFill/>
          </a:ln>
        </p:spPr>
      </p:pic>
      <p:sp>
        <p:nvSpPr>
          <p:cNvPr id="1531" name="Google Shape;1531;p134"/>
          <p:cNvSpPr txBox="1"/>
          <p:nvPr/>
        </p:nvSpPr>
        <p:spPr>
          <a:xfrm>
            <a:off x="350982" y="4269418"/>
            <a:ext cx="431338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Consumer sẽ không bị block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Dễ trace được path của message lỗi</a:t>
            </a:r>
            <a:endParaRPr sz="1800">
              <a:solidFill>
                <a:schemeClr val="dk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pic>
        <p:nvPicPr>
          <p:cNvPr id="1537" name="Google Shape;1537;p13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38" name="Google Shape;1538;p13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39" name="Google Shape;1539;p135"/>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Kafka – Error Handling</a:t>
            </a:r>
            <a:endParaRPr b="1" i="0" sz="1400" u="none" cap="none" strike="noStrike">
              <a:solidFill>
                <a:srgbClr val="2B0A3D"/>
              </a:solidFill>
              <a:latin typeface="Ubuntu"/>
              <a:ea typeface="Ubuntu"/>
              <a:cs typeface="Ubuntu"/>
              <a:sym typeface="Ubuntu"/>
            </a:endParaRPr>
          </a:p>
        </p:txBody>
      </p:sp>
      <p:pic>
        <p:nvPicPr>
          <p:cNvPr descr="Kafka Exception Handling and Retry Mechanism | by Emre Akın | Medium" id="1540" name="Google Shape;1540;p135"/>
          <p:cNvPicPr preferRelativeResize="0"/>
          <p:nvPr/>
        </p:nvPicPr>
        <p:blipFill rotWithShape="1">
          <a:blip r:embed="rId5">
            <a:alphaModFix/>
          </a:blip>
          <a:srcRect b="0" l="0" r="0" t="0"/>
          <a:stretch/>
        </p:blipFill>
        <p:spPr>
          <a:xfrm>
            <a:off x="9434298" y="1671659"/>
            <a:ext cx="2438400" cy="1876425"/>
          </a:xfrm>
          <a:prstGeom prst="rect">
            <a:avLst/>
          </a:prstGeom>
          <a:noFill/>
          <a:ln>
            <a:noFill/>
          </a:ln>
        </p:spPr>
      </p:pic>
      <p:sp>
        <p:nvSpPr>
          <p:cNvPr id="1541" name="Google Shape;1541;p135"/>
          <p:cNvSpPr txBox="1"/>
          <p:nvPr/>
        </p:nvSpPr>
        <p:spPr>
          <a:xfrm>
            <a:off x="350982" y="1302327"/>
            <a:ext cx="4414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Nếu như vẫn Fail khi retry thì sao ?</a:t>
            </a:r>
            <a:endParaRPr sz="1800">
              <a:solidFill>
                <a:schemeClr val="dk1"/>
              </a:solidFill>
              <a:latin typeface="Times New Roman"/>
              <a:ea typeface="Times New Roman"/>
              <a:cs typeface="Times New Roman"/>
              <a:sym typeface="Times New Roman"/>
            </a:endParaRPr>
          </a:p>
        </p:txBody>
      </p:sp>
      <p:pic>
        <p:nvPicPr>
          <p:cNvPr id="1542" name="Google Shape;1542;p135"/>
          <p:cNvPicPr preferRelativeResize="0"/>
          <p:nvPr/>
        </p:nvPicPr>
        <p:blipFill rotWithShape="1">
          <a:blip r:embed="rId6">
            <a:alphaModFix/>
          </a:blip>
          <a:srcRect b="0" l="0" r="0" t="0"/>
          <a:stretch/>
        </p:blipFill>
        <p:spPr>
          <a:xfrm>
            <a:off x="350982" y="2211879"/>
            <a:ext cx="8154813" cy="249866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pic>
        <p:nvPicPr>
          <p:cNvPr id="1548" name="Google Shape;1548;p13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49" name="Google Shape;1549;p13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50" name="Google Shape;1550;p136"/>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42A1DC"/>
                </a:solidFill>
                <a:latin typeface="Ubuntu"/>
                <a:ea typeface="Ubuntu"/>
                <a:cs typeface="Ubuntu"/>
                <a:sym typeface="Ubuntu"/>
              </a:rPr>
              <a:t>Kafka – Error Handling</a:t>
            </a:r>
            <a:endParaRPr b="1" i="0" sz="1400" u="none" cap="none" strike="noStrike">
              <a:solidFill>
                <a:srgbClr val="2B0A3D"/>
              </a:solidFill>
              <a:latin typeface="Ubuntu"/>
              <a:ea typeface="Ubuntu"/>
              <a:cs typeface="Ubuntu"/>
              <a:sym typeface="Ubuntu"/>
            </a:endParaRPr>
          </a:p>
        </p:txBody>
      </p:sp>
      <p:pic>
        <p:nvPicPr>
          <p:cNvPr descr="Kafka Exception Handling and Retry Mechanism | by Emre Akın | Medium" id="1551" name="Google Shape;1551;p136"/>
          <p:cNvPicPr preferRelativeResize="0"/>
          <p:nvPr/>
        </p:nvPicPr>
        <p:blipFill rotWithShape="1">
          <a:blip r:embed="rId5">
            <a:alphaModFix/>
          </a:blip>
          <a:srcRect b="0" l="0" r="0" t="0"/>
          <a:stretch/>
        </p:blipFill>
        <p:spPr>
          <a:xfrm>
            <a:off x="9434298" y="1671659"/>
            <a:ext cx="2438400" cy="1876425"/>
          </a:xfrm>
          <a:prstGeom prst="rect">
            <a:avLst/>
          </a:prstGeom>
          <a:noFill/>
          <a:ln>
            <a:noFill/>
          </a:ln>
        </p:spPr>
      </p:pic>
      <p:sp>
        <p:nvSpPr>
          <p:cNvPr id="1552" name="Google Shape;1552;p136"/>
          <p:cNvSpPr txBox="1"/>
          <p:nvPr/>
        </p:nvSpPr>
        <p:spPr>
          <a:xfrm>
            <a:off x="350982" y="1302327"/>
            <a:ext cx="4414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Giải pháp: Dead Letter Queue (DLQ)</a:t>
            </a:r>
            <a:endParaRPr sz="1800">
              <a:solidFill>
                <a:schemeClr val="dk1"/>
              </a:solidFill>
              <a:latin typeface="Times New Roman"/>
              <a:ea typeface="Times New Roman"/>
              <a:cs typeface="Times New Roman"/>
              <a:sym typeface="Times New Roman"/>
            </a:endParaRPr>
          </a:p>
        </p:txBody>
      </p:sp>
      <p:pic>
        <p:nvPicPr>
          <p:cNvPr id="1553" name="Google Shape;1553;p136"/>
          <p:cNvPicPr preferRelativeResize="0"/>
          <p:nvPr/>
        </p:nvPicPr>
        <p:blipFill rotWithShape="1">
          <a:blip r:embed="rId6">
            <a:alphaModFix/>
          </a:blip>
          <a:srcRect b="0" l="0" r="0" t="0"/>
          <a:stretch/>
        </p:blipFill>
        <p:spPr>
          <a:xfrm>
            <a:off x="212437" y="1854213"/>
            <a:ext cx="8316486" cy="39439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pic>
        <p:nvPicPr>
          <p:cNvPr id="1559" name="Google Shape;1559;p13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60" name="Google Shape;1560;p13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61" name="Google Shape;1561;p137"/>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a:t>
            </a:r>
            <a:endParaRPr b="1" i="0" sz="1400" u="none" cap="none" strike="noStrike">
              <a:solidFill>
                <a:srgbClr val="2B0A3D"/>
              </a:solidFill>
              <a:latin typeface="Ubuntu"/>
              <a:ea typeface="Ubuntu"/>
              <a:cs typeface="Ubuntu"/>
              <a:sym typeface="Ubuntu"/>
            </a:endParaRPr>
          </a:p>
        </p:txBody>
      </p:sp>
      <p:grpSp>
        <p:nvGrpSpPr>
          <p:cNvPr id="1562" name="Google Shape;1562;p137"/>
          <p:cNvGrpSpPr/>
          <p:nvPr/>
        </p:nvGrpSpPr>
        <p:grpSpPr>
          <a:xfrm>
            <a:off x="1013791" y="1911190"/>
            <a:ext cx="9746974" cy="3226147"/>
            <a:chOff x="1013791" y="1911190"/>
            <a:chExt cx="9746974" cy="3226147"/>
          </a:xfrm>
        </p:grpSpPr>
        <p:grpSp>
          <p:nvGrpSpPr>
            <p:cNvPr id="1563" name="Google Shape;1563;p137"/>
            <p:cNvGrpSpPr/>
            <p:nvPr/>
          </p:nvGrpSpPr>
          <p:grpSpPr>
            <a:xfrm>
              <a:off x="1013791" y="1911190"/>
              <a:ext cx="9746974" cy="3226147"/>
              <a:chOff x="1013791" y="1911190"/>
              <a:chExt cx="9746974" cy="3226147"/>
            </a:xfrm>
          </p:grpSpPr>
          <p:pic>
            <p:nvPicPr>
              <p:cNvPr id="1564" name="Google Shape;1564;p137"/>
              <p:cNvPicPr preferRelativeResize="0"/>
              <p:nvPr/>
            </p:nvPicPr>
            <p:blipFill rotWithShape="1">
              <a:blip r:embed="rId5">
                <a:alphaModFix/>
              </a:blip>
              <a:srcRect b="0" l="0" r="0" t="0"/>
              <a:stretch/>
            </p:blipFill>
            <p:spPr>
              <a:xfrm>
                <a:off x="1013791" y="1911190"/>
                <a:ext cx="9746974" cy="3226147"/>
              </a:xfrm>
              <a:prstGeom prst="rect">
                <a:avLst/>
              </a:prstGeom>
              <a:noFill/>
              <a:ln>
                <a:noFill/>
              </a:ln>
            </p:spPr>
          </p:pic>
          <p:sp>
            <p:nvSpPr>
              <p:cNvPr id="1565" name="Google Shape;1565;p137"/>
              <p:cNvSpPr/>
              <p:nvPr/>
            </p:nvSpPr>
            <p:spPr>
              <a:xfrm>
                <a:off x="7046843" y="3429000"/>
                <a:ext cx="477079" cy="417443"/>
              </a:xfrm>
              <a:prstGeom prst="noSmoking">
                <a:avLst>
                  <a:gd fmla="val 18750" name="adj"/>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66" name="Google Shape;1566;p137"/>
              <p:cNvSpPr/>
              <p:nvPr/>
            </p:nvSpPr>
            <p:spPr>
              <a:xfrm>
                <a:off x="9011478" y="3265004"/>
                <a:ext cx="369405" cy="327992"/>
              </a:xfrm>
              <a:prstGeom prst="noSmoking">
                <a:avLst>
                  <a:gd fmla="val 18750" name="adj"/>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67" name="Google Shape;1567;p137"/>
            <p:cNvSpPr txBox="1"/>
            <p:nvPr/>
          </p:nvSpPr>
          <p:spPr>
            <a:xfrm>
              <a:off x="7562023" y="3429000"/>
              <a:ext cx="8150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Error</a:t>
              </a:r>
              <a:endParaRPr b="1" sz="1800">
                <a:solidFill>
                  <a:srgbClr val="FF0000"/>
                </a:solidFill>
                <a:latin typeface="Calibri"/>
                <a:ea typeface="Calibri"/>
                <a:cs typeface="Calibri"/>
                <a:sym typeface="Calibri"/>
              </a:endParaRPr>
            </a:p>
          </p:txBody>
        </p:sp>
        <p:sp>
          <p:nvSpPr>
            <p:cNvPr id="1568" name="Google Shape;1568;p137"/>
            <p:cNvSpPr txBox="1"/>
            <p:nvPr/>
          </p:nvSpPr>
          <p:spPr>
            <a:xfrm>
              <a:off x="9457083" y="3244334"/>
              <a:ext cx="8150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Error</a:t>
              </a:r>
              <a:endParaRPr b="1" sz="1800">
                <a:solidFill>
                  <a:srgbClr val="FF0000"/>
                </a:solidFill>
                <a:latin typeface="Calibri"/>
                <a:ea typeface="Calibri"/>
                <a:cs typeface="Calibri"/>
                <a:sym typeface="Calibri"/>
              </a:endParaRPr>
            </a:p>
          </p:txBody>
        </p:sp>
      </p:grpSp>
      <p:sp>
        <p:nvSpPr>
          <p:cNvPr id="1569" name="Google Shape;1569;p137"/>
          <p:cNvSpPr txBox="1"/>
          <p:nvPr/>
        </p:nvSpPr>
        <p:spPr>
          <a:xfrm>
            <a:off x="663437" y="1151982"/>
            <a:ext cx="60976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B1B1B"/>
                </a:solidFill>
                <a:latin typeface="Open Sans"/>
                <a:ea typeface="Open Sans"/>
                <a:cs typeface="Open Sans"/>
                <a:sym typeface="Open Sans"/>
              </a:rPr>
              <a:t>D</a:t>
            </a:r>
            <a:r>
              <a:rPr b="1" i="0" lang="en-US" sz="1800">
                <a:solidFill>
                  <a:srgbClr val="1B1B1B"/>
                </a:solidFill>
                <a:latin typeface="Open Sans"/>
                <a:ea typeface="Open Sans"/>
                <a:cs typeface="Open Sans"/>
                <a:sym typeface="Open Sans"/>
              </a:rPr>
              <a:t>ual write problem</a:t>
            </a:r>
            <a:endParaRPr sz="1800">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pic>
        <p:nvPicPr>
          <p:cNvPr id="1575" name="Google Shape;1575;p13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76" name="Google Shape;1576;p13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77" name="Google Shape;1577;p138"/>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a:t>
            </a:r>
            <a:endParaRPr b="1" i="0" sz="1400" u="none" cap="none" strike="noStrike">
              <a:solidFill>
                <a:srgbClr val="2B0A3D"/>
              </a:solidFill>
              <a:latin typeface="Ubuntu"/>
              <a:ea typeface="Ubuntu"/>
              <a:cs typeface="Ubuntu"/>
              <a:sym typeface="Ubuntu"/>
            </a:endParaRPr>
          </a:p>
        </p:txBody>
      </p:sp>
      <p:sp>
        <p:nvSpPr>
          <p:cNvPr id="1578" name="Google Shape;1578;p138"/>
          <p:cNvSpPr txBox="1"/>
          <p:nvPr/>
        </p:nvSpPr>
        <p:spPr>
          <a:xfrm>
            <a:off x="603801" y="1447297"/>
            <a:ext cx="651261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B1B1B"/>
                </a:solidFill>
                <a:latin typeface="Open Sans"/>
                <a:ea typeface="Open Sans"/>
                <a:cs typeface="Open Sans"/>
                <a:sym typeface="Open Sans"/>
              </a:rPr>
              <a:t>Như chúng ta biết, </a:t>
            </a:r>
            <a:r>
              <a:rPr b="1" i="0" lang="en-US" sz="1800">
                <a:solidFill>
                  <a:srgbClr val="1B1B1B"/>
                </a:solidFill>
                <a:latin typeface="Open Sans"/>
                <a:ea typeface="Open Sans"/>
                <a:cs typeface="Open Sans"/>
                <a:sym typeface="Open Sans"/>
              </a:rPr>
              <a:t>transaction</a:t>
            </a:r>
            <a:r>
              <a:rPr b="0" i="0" lang="en-US" sz="1800">
                <a:solidFill>
                  <a:srgbClr val="1B1B1B"/>
                </a:solidFill>
                <a:latin typeface="Open Sans"/>
                <a:ea typeface="Open Sans"/>
                <a:cs typeface="Open Sans"/>
                <a:sym typeface="Open Sans"/>
              </a:rPr>
              <a:t> bao gồm 4 tính chất </a:t>
            </a:r>
            <a:r>
              <a:rPr b="1" i="0" lang="en-US" sz="1800">
                <a:solidFill>
                  <a:srgbClr val="1B1B1B"/>
                </a:solidFill>
                <a:latin typeface="Open Sans"/>
                <a:ea typeface="Open Sans"/>
                <a:cs typeface="Open Sans"/>
                <a:sym typeface="Open Sans"/>
              </a:rPr>
              <a:t>ACID</a:t>
            </a:r>
            <a:r>
              <a:rPr b="0" i="0" lang="en-US" sz="1800">
                <a:solidFill>
                  <a:srgbClr val="1B1B1B"/>
                </a:solidFill>
                <a:latin typeface="Open Sans"/>
                <a:ea typeface="Open Sans"/>
                <a:cs typeface="Open Sans"/>
                <a:sym typeface="Open Sans"/>
              </a:rPr>
              <a:t>:</a:t>
            </a:r>
            <a:endParaRPr/>
          </a:p>
          <a:p>
            <a:pPr indent="0" lvl="0" marL="0" marR="0" rtl="0" algn="l">
              <a:spcBef>
                <a:spcPts val="0"/>
              </a:spcBef>
              <a:spcAft>
                <a:spcPts val="0"/>
              </a:spcAft>
              <a:buNone/>
            </a:pPr>
            <a:br>
              <a:rPr b="0" i="0" lang="en-US" sz="1800">
                <a:solidFill>
                  <a:srgbClr val="1B1B1B"/>
                </a:solidFill>
                <a:latin typeface="Open Sans"/>
                <a:ea typeface="Open Sans"/>
                <a:cs typeface="Open Sans"/>
                <a:sym typeface="Open Sans"/>
              </a:rPr>
            </a:br>
            <a:endParaRPr sz="1800">
              <a:solidFill>
                <a:schemeClr val="dk1"/>
              </a:solidFill>
              <a:latin typeface="Calibri"/>
              <a:ea typeface="Calibri"/>
              <a:cs typeface="Calibri"/>
              <a:sym typeface="Calibri"/>
            </a:endParaRPr>
          </a:p>
        </p:txBody>
      </p:sp>
      <p:sp>
        <p:nvSpPr>
          <p:cNvPr id="1579" name="Google Shape;1579;p138"/>
          <p:cNvSpPr txBox="1"/>
          <p:nvPr/>
        </p:nvSpPr>
        <p:spPr>
          <a:xfrm>
            <a:off x="603801" y="2103280"/>
            <a:ext cx="6097656" cy="143116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Atomicity.</a:t>
            </a:r>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Consistency.</a:t>
            </a:r>
            <a:endParaRPr/>
          </a:p>
          <a:p>
            <a:pPr indent="-285750" lvl="0" marL="285750" marR="0" rtl="0" algn="l">
              <a:spcBef>
                <a:spcPts val="600"/>
              </a:spcBef>
              <a:spcAft>
                <a:spcPts val="0"/>
              </a:spcAft>
              <a:buClr>
                <a:schemeClr val="dk1"/>
              </a:buClr>
              <a:buSzPts val="1800"/>
              <a:buFont typeface="Arial"/>
              <a:buChar char="•"/>
            </a:pPr>
            <a:r>
              <a:rPr lang="en-US" sz="1800" u="sng">
                <a:solidFill>
                  <a:schemeClr val="dk1"/>
                </a:solidFill>
                <a:latin typeface="Calibri"/>
                <a:ea typeface="Calibri"/>
                <a:cs typeface="Calibri"/>
                <a:sym typeface="Calibri"/>
                <a:hlinkClick r:id="rId5">
                  <a:extLst>
                    <a:ext uri="{A12FA001-AC4F-418D-AE19-62706E023703}">
                      <ahyp:hlinkClr val="tx"/>
                    </a:ext>
                  </a:extLst>
                </a:hlinkClick>
              </a:rPr>
              <a:t>Isolation</a:t>
            </a:r>
            <a:r>
              <a:rPr lang="en-US" sz="1800">
                <a:solidFill>
                  <a:schemeClr val="dk1"/>
                </a:solidFill>
                <a:latin typeface="Calibri"/>
                <a:ea typeface="Calibri"/>
                <a:cs typeface="Calibri"/>
                <a:sym typeface="Calibri"/>
              </a:rPr>
              <a:t>.</a:t>
            </a:r>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Durability.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pic>
        <p:nvPicPr>
          <p:cNvPr id="1585" name="Google Shape;1585;p13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86" name="Google Shape;1586;p13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87" name="Google Shape;1587;p139"/>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a:t>
            </a:r>
            <a:endParaRPr b="1" i="0" sz="1400" u="none" cap="none" strike="noStrike">
              <a:solidFill>
                <a:srgbClr val="2B0A3D"/>
              </a:solidFill>
              <a:latin typeface="Ubuntu"/>
              <a:ea typeface="Ubuntu"/>
              <a:cs typeface="Ubuntu"/>
              <a:sym typeface="Ubuntu"/>
            </a:endParaRPr>
          </a:p>
        </p:txBody>
      </p:sp>
      <p:sp>
        <p:nvSpPr>
          <p:cNvPr id="1588" name="Google Shape;1588;p139"/>
          <p:cNvSpPr txBox="1"/>
          <p:nvPr/>
        </p:nvSpPr>
        <p:spPr>
          <a:xfrm>
            <a:off x="593862" y="1258454"/>
            <a:ext cx="651261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1B1B1B"/>
                </a:solidFill>
                <a:latin typeface="Open Sans"/>
                <a:ea typeface="Open Sans"/>
                <a:cs typeface="Open Sans"/>
                <a:sym typeface="Open Sans"/>
              </a:rPr>
              <a:t>CONCEPT</a:t>
            </a:r>
            <a:endParaRPr b="1" i="0" sz="1800">
              <a:solidFill>
                <a:srgbClr val="1B1B1B"/>
              </a:solidFill>
              <a:latin typeface="Open Sans"/>
              <a:ea typeface="Open Sans"/>
              <a:cs typeface="Open Sans"/>
              <a:sym typeface="Open Sans"/>
            </a:endParaRPr>
          </a:p>
          <a:p>
            <a:pPr indent="0" lvl="0" marL="0" marR="0" rtl="0" algn="l">
              <a:spcBef>
                <a:spcPts val="0"/>
              </a:spcBef>
              <a:spcAft>
                <a:spcPts val="0"/>
              </a:spcAft>
              <a:buNone/>
            </a:pPr>
            <a:br>
              <a:rPr b="0" i="0" lang="en-US" sz="1800">
                <a:solidFill>
                  <a:srgbClr val="1B1B1B"/>
                </a:solidFill>
                <a:latin typeface="Open Sans"/>
                <a:ea typeface="Open Sans"/>
                <a:cs typeface="Open Sans"/>
                <a:sym typeface="Open Sans"/>
              </a:rPr>
            </a:br>
            <a:endParaRPr sz="1800">
              <a:solidFill>
                <a:schemeClr val="dk1"/>
              </a:solidFill>
              <a:latin typeface="Calibri"/>
              <a:ea typeface="Calibri"/>
              <a:cs typeface="Calibri"/>
              <a:sym typeface="Calibri"/>
            </a:endParaRPr>
          </a:p>
        </p:txBody>
      </p:sp>
      <p:pic>
        <p:nvPicPr>
          <p:cNvPr id="1589" name="Google Shape;1589;p139"/>
          <p:cNvPicPr preferRelativeResize="0"/>
          <p:nvPr/>
        </p:nvPicPr>
        <p:blipFill rotWithShape="1">
          <a:blip r:embed="rId5">
            <a:alphaModFix/>
          </a:blip>
          <a:srcRect b="0" l="0" r="0" t="0"/>
          <a:stretch/>
        </p:blipFill>
        <p:spPr>
          <a:xfrm>
            <a:off x="593862" y="1893610"/>
            <a:ext cx="10639425" cy="183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4"/>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Securing Microservice</a:t>
            </a:r>
            <a:endParaRPr b="1" i="0" sz="2000" u="none" cap="none" strike="noStrike">
              <a:solidFill>
                <a:srgbClr val="2B0A3D"/>
              </a:solidFill>
              <a:latin typeface="Ubuntu"/>
              <a:ea typeface="Ubuntu"/>
              <a:cs typeface="Ubuntu"/>
              <a:sym typeface="Ubuntu"/>
            </a:endParaRPr>
          </a:p>
        </p:txBody>
      </p:sp>
      <p:pic>
        <p:nvPicPr>
          <p:cNvPr id="271" name="Google Shape;271;p1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272" name="Google Shape;272;p1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273" name="Google Shape;273;p14"/>
          <p:cNvSpPr txBox="1"/>
          <p:nvPr/>
        </p:nvSpPr>
        <p:spPr>
          <a:xfrm>
            <a:off x="545910" y="1719618"/>
            <a:ext cx="10960288" cy="181588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Mã hóa dữ liệu bằng Giao thức TLS protocol (Transport Layer Security)</a:t>
            </a:r>
            <a:endParaRPr/>
          </a:p>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Authentication</a:t>
            </a:r>
            <a:endParaRPr/>
          </a:p>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Authorization</a:t>
            </a:r>
            <a:endParaRPr/>
          </a:p>
          <a:p>
            <a:pPr indent="-107950" lvl="0" marL="285750" marR="0" rtl="0" algn="l">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p:txBody>
      </p:sp>
      <p:pic>
        <p:nvPicPr>
          <p:cNvPr id="274" name="Google Shape;274;p14"/>
          <p:cNvPicPr preferRelativeResize="0"/>
          <p:nvPr/>
        </p:nvPicPr>
        <p:blipFill rotWithShape="1">
          <a:blip r:embed="rId5">
            <a:alphaModFix/>
          </a:blip>
          <a:srcRect b="0" l="0" r="0" t="0"/>
          <a:stretch/>
        </p:blipFill>
        <p:spPr>
          <a:xfrm>
            <a:off x="341455" y="3228226"/>
            <a:ext cx="9948957" cy="35655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pic>
        <p:nvPicPr>
          <p:cNvPr id="1595" name="Google Shape;1595;p14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96" name="Google Shape;1596;p14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97" name="Google Shape;1597;p140"/>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a:t>
            </a:r>
            <a:endParaRPr b="1" i="0" sz="1400" u="none" cap="none" strike="noStrike">
              <a:solidFill>
                <a:srgbClr val="2B0A3D"/>
              </a:solidFill>
              <a:latin typeface="Ubuntu"/>
              <a:ea typeface="Ubuntu"/>
              <a:cs typeface="Ubuntu"/>
              <a:sym typeface="Ubuntu"/>
            </a:endParaRPr>
          </a:p>
        </p:txBody>
      </p:sp>
      <p:sp>
        <p:nvSpPr>
          <p:cNvPr id="1598" name="Google Shape;1598;p140"/>
          <p:cNvSpPr txBox="1"/>
          <p:nvPr/>
        </p:nvSpPr>
        <p:spPr>
          <a:xfrm>
            <a:off x="593862" y="1258454"/>
            <a:ext cx="651261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1B1B1B"/>
                </a:solidFill>
                <a:latin typeface="Open Sans"/>
                <a:ea typeface="Open Sans"/>
                <a:cs typeface="Open Sans"/>
                <a:sym typeface="Open Sans"/>
              </a:rPr>
              <a:t>CONCEPT: </a:t>
            </a:r>
            <a:r>
              <a:rPr i="0" lang="en-US" sz="1800">
                <a:solidFill>
                  <a:srgbClr val="1B1B1B"/>
                </a:solidFill>
                <a:latin typeface="Open Sans"/>
                <a:ea typeface="Open Sans"/>
                <a:cs typeface="Open Sans"/>
                <a:sym typeface="Open Sans"/>
              </a:rPr>
              <a:t>All or Nothing</a:t>
            </a:r>
            <a:endParaRPr/>
          </a:p>
          <a:p>
            <a:pPr indent="0" lvl="0" marL="0" marR="0" rtl="0" algn="l">
              <a:spcBef>
                <a:spcPts val="0"/>
              </a:spcBef>
              <a:spcAft>
                <a:spcPts val="0"/>
              </a:spcAft>
              <a:buNone/>
            </a:pPr>
            <a:r>
              <a:t/>
            </a:r>
            <a:endParaRPr sz="1800">
              <a:solidFill>
                <a:srgbClr val="1B1B1B"/>
              </a:solidFill>
              <a:latin typeface="Open Sans"/>
              <a:ea typeface="Open Sans"/>
              <a:cs typeface="Open Sans"/>
              <a:sym typeface="Open Sans"/>
            </a:endParaRPr>
          </a:p>
          <a:p>
            <a:pPr indent="0" lvl="0" marL="0" marR="0" rtl="0" algn="l">
              <a:spcBef>
                <a:spcPts val="0"/>
              </a:spcBef>
              <a:spcAft>
                <a:spcPts val="0"/>
              </a:spcAft>
              <a:buNone/>
            </a:pPr>
            <a:r>
              <a:t/>
            </a:r>
            <a:endParaRPr i="0" sz="1800">
              <a:solidFill>
                <a:srgbClr val="1B1B1B"/>
              </a:solidFill>
              <a:latin typeface="Open Sans"/>
              <a:ea typeface="Open Sans"/>
              <a:cs typeface="Open Sans"/>
              <a:sym typeface="Open Sans"/>
            </a:endParaRPr>
          </a:p>
          <a:p>
            <a:pPr indent="0" lvl="0" marL="0" marR="0" rtl="0" algn="l">
              <a:spcBef>
                <a:spcPts val="0"/>
              </a:spcBef>
              <a:spcAft>
                <a:spcPts val="0"/>
              </a:spcAft>
              <a:buNone/>
            </a:pPr>
            <a:br>
              <a:rPr b="0" i="0" lang="en-US" sz="1800">
                <a:solidFill>
                  <a:srgbClr val="1B1B1B"/>
                </a:solidFill>
                <a:latin typeface="Open Sans"/>
                <a:ea typeface="Open Sans"/>
                <a:cs typeface="Open Sans"/>
                <a:sym typeface="Open Sans"/>
              </a:rPr>
            </a:br>
            <a:endParaRPr sz="1800">
              <a:solidFill>
                <a:schemeClr val="dk1"/>
              </a:solidFill>
              <a:latin typeface="Calibri"/>
              <a:ea typeface="Calibri"/>
              <a:cs typeface="Calibri"/>
              <a:sym typeface="Calibri"/>
            </a:endParaRPr>
          </a:p>
        </p:txBody>
      </p:sp>
      <p:sp>
        <p:nvSpPr>
          <p:cNvPr id="1599" name="Google Shape;1599;p140"/>
          <p:cNvSpPr txBox="1"/>
          <p:nvPr/>
        </p:nvSpPr>
        <p:spPr>
          <a:xfrm>
            <a:off x="693254" y="2735782"/>
            <a:ext cx="6096000" cy="2031325"/>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BEGIN TRANSACTION;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INSERT INTO...;</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UPDATE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DELETE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COMMIT;</a:t>
            </a:r>
            <a:endParaRPr/>
          </a:p>
        </p:txBody>
      </p:sp>
      <p:sp>
        <p:nvSpPr>
          <p:cNvPr id="1600" name="Google Shape;1600;p140"/>
          <p:cNvSpPr txBox="1"/>
          <p:nvPr/>
        </p:nvSpPr>
        <p:spPr>
          <a:xfrm>
            <a:off x="593862" y="1997118"/>
            <a:ext cx="9691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B1B1B"/>
                </a:solidFill>
                <a:latin typeface="Open Sans"/>
                <a:ea typeface="Open Sans"/>
                <a:cs typeface="Open Sans"/>
                <a:sym typeface="Open Sans"/>
              </a:rPr>
              <a:t>Để đảm bảo được concept trên với </a:t>
            </a:r>
            <a:r>
              <a:rPr b="1" i="0" lang="en-US" sz="1800">
                <a:solidFill>
                  <a:srgbClr val="1B1B1B"/>
                </a:solidFill>
                <a:latin typeface="Open Sans"/>
                <a:ea typeface="Open Sans"/>
                <a:cs typeface="Open Sans"/>
                <a:sym typeface="Open Sans"/>
              </a:rPr>
              <a:t>single database</a:t>
            </a:r>
            <a:r>
              <a:rPr b="0" i="0" lang="en-US" sz="1800">
                <a:solidFill>
                  <a:srgbClr val="1B1B1B"/>
                </a:solidFill>
                <a:latin typeface="Open Sans"/>
                <a:ea typeface="Open Sans"/>
                <a:cs typeface="Open Sans"/>
                <a:sym typeface="Open Sans"/>
              </a:rPr>
              <a:t> là một chuyện hết sức đơn giản:</a:t>
            </a:r>
            <a:endParaRPr sz="1800">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pic>
        <p:nvPicPr>
          <p:cNvPr id="1606" name="Google Shape;1606;p14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607" name="Google Shape;1607;p14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608" name="Google Shape;1608;p141"/>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a:t>
            </a:r>
            <a:endParaRPr b="1" i="0" sz="1400" u="none" cap="none" strike="noStrike">
              <a:solidFill>
                <a:srgbClr val="2B0A3D"/>
              </a:solidFill>
              <a:latin typeface="Ubuntu"/>
              <a:ea typeface="Ubuntu"/>
              <a:cs typeface="Ubuntu"/>
              <a:sym typeface="Ubuntu"/>
            </a:endParaRPr>
          </a:p>
        </p:txBody>
      </p:sp>
      <p:sp>
        <p:nvSpPr>
          <p:cNvPr id="1609" name="Google Shape;1609;p141"/>
          <p:cNvSpPr txBox="1"/>
          <p:nvPr/>
        </p:nvSpPr>
        <p:spPr>
          <a:xfrm>
            <a:off x="593862" y="1258454"/>
            <a:ext cx="61647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1B1B1B"/>
                </a:solidFill>
                <a:latin typeface="Open Sans"/>
                <a:ea typeface="Open Sans"/>
                <a:cs typeface="Open Sans"/>
                <a:sym typeface="Open Sans"/>
              </a:rPr>
              <a:t>Monilithic Architecture</a:t>
            </a:r>
            <a:endParaRPr sz="1800">
              <a:solidFill>
                <a:schemeClr val="dk1"/>
              </a:solidFill>
              <a:latin typeface="Calibri"/>
              <a:ea typeface="Calibri"/>
              <a:cs typeface="Calibri"/>
              <a:sym typeface="Calibri"/>
            </a:endParaRPr>
          </a:p>
        </p:txBody>
      </p:sp>
      <p:pic>
        <p:nvPicPr>
          <p:cNvPr id="1610" name="Google Shape;1610;p141"/>
          <p:cNvPicPr preferRelativeResize="0"/>
          <p:nvPr/>
        </p:nvPicPr>
        <p:blipFill rotWithShape="1">
          <a:blip r:embed="rId5">
            <a:alphaModFix/>
          </a:blip>
          <a:srcRect b="0" l="0" r="0" t="0"/>
          <a:stretch/>
        </p:blipFill>
        <p:spPr>
          <a:xfrm>
            <a:off x="4895391" y="1627786"/>
            <a:ext cx="6910886" cy="4638755"/>
          </a:xfrm>
          <a:prstGeom prst="rect">
            <a:avLst/>
          </a:prstGeom>
          <a:noFill/>
          <a:ln>
            <a:noFill/>
          </a:ln>
        </p:spPr>
      </p:pic>
      <p:sp>
        <p:nvSpPr>
          <p:cNvPr id="1611" name="Google Shape;1611;p141"/>
          <p:cNvSpPr txBox="1"/>
          <p:nvPr/>
        </p:nvSpPr>
        <p:spPr>
          <a:xfrm>
            <a:off x="593862" y="2124133"/>
            <a:ext cx="6097656" cy="178510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Khởi tạo transaction.</a:t>
            </a:r>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Trừ tiền trong tài khoản.</a:t>
            </a:r>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Tạo đơn hàng.</a:t>
            </a:r>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Cập nhật thông tin giao hàng.</a:t>
            </a:r>
            <a:endParaRPr/>
          </a:p>
          <a:p>
            <a:pPr indent="-285750" lvl="0" marL="285750" marR="0" rtl="0" algn="l">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Commit.</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id="1617" name="Google Shape;1617;p14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618" name="Google Shape;1618;p14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619" name="Google Shape;1619;p142"/>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a:t>
            </a:r>
            <a:endParaRPr b="1" i="0" sz="1400" u="none" cap="none" strike="noStrike">
              <a:solidFill>
                <a:srgbClr val="2B0A3D"/>
              </a:solidFill>
              <a:latin typeface="Ubuntu"/>
              <a:ea typeface="Ubuntu"/>
              <a:cs typeface="Ubuntu"/>
              <a:sym typeface="Ubuntu"/>
            </a:endParaRPr>
          </a:p>
        </p:txBody>
      </p:sp>
      <p:sp>
        <p:nvSpPr>
          <p:cNvPr id="1620" name="Google Shape;1620;p142"/>
          <p:cNvSpPr txBox="1"/>
          <p:nvPr/>
        </p:nvSpPr>
        <p:spPr>
          <a:xfrm>
            <a:off x="453058" y="1361889"/>
            <a:ext cx="61647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1B1B1B"/>
                </a:solidFill>
                <a:latin typeface="Open Sans"/>
                <a:ea typeface="Open Sans"/>
                <a:cs typeface="Open Sans"/>
                <a:sym typeface="Open Sans"/>
              </a:rPr>
              <a:t>Microservices Architecture</a:t>
            </a:r>
            <a:endParaRPr/>
          </a:p>
        </p:txBody>
      </p:sp>
      <p:pic>
        <p:nvPicPr>
          <p:cNvPr id="1621" name="Google Shape;1621;p142"/>
          <p:cNvPicPr preferRelativeResize="0"/>
          <p:nvPr/>
        </p:nvPicPr>
        <p:blipFill rotWithShape="1">
          <a:blip r:embed="rId5">
            <a:alphaModFix/>
          </a:blip>
          <a:srcRect b="0" l="0" r="0" t="0"/>
          <a:stretch/>
        </p:blipFill>
        <p:spPr>
          <a:xfrm>
            <a:off x="4679674" y="1269367"/>
            <a:ext cx="7237343" cy="4614597"/>
          </a:xfrm>
          <a:prstGeom prst="rect">
            <a:avLst/>
          </a:prstGeom>
          <a:noFill/>
          <a:ln>
            <a:noFill/>
          </a:ln>
        </p:spPr>
      </p:pic>
      <p:sp>
        <p:nvSpPr>
          <p:cNvPr id="1622" name="Google Shape;1622;p142"/>
          <p:cNvSpPr txBox="1"/>
          <p:nvPr/>
        </p:nvSpPr>
        <p:spPr>
          <a:xfrm>
            <a:off x="453058" y="2114194"/>
            <a:ext cx="4226616" cy="218521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Payment service</a:t>
            </a:r>
            <a:r>
              <a:rPr b="0" i="0" lang="en-US" sz="1800">
                <a:solidFill>
                  <a:srgbClr val="1B1B1B"/>
                </a:solidFill>
                <a:latin typeface="Open Sans"/>
                <a:ea typeface="Open Sans"/>
                <a:cs typeface="Open Sans"/>
                <a:sym typeface="Open Sans"/>
              </a:rPr>
              <a:t>: xử lý liên quan đến kiểm tra tài khoản, cộng trừ số dư.</a:t>
            </a:r>
            <a:endParaRPr/>
          </a:p>
          <a:p>
            <a:pPr indent="-285750" lvl="0" marL="285750" marR="0" rtl="0" algn="l">
              <a:spcBef>
                <a:spcPts val="60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Order service</a:t>
            </a:r>
            <a:r>
              <a:rPr b="0" i="0" lang="en-US" sz="1800">
                <a:solidFill>
                  <a:srgbClr val="1B1B1B"/>
                </a:solidFill>
                <a:latin typeface="Open Sans"/>
                <a:ea typeface="Open Sans"/>
                <a:cs typeface="Open Sans"/>
                <a:sym typeface="Open Sans"/>
              </a:rPr>
              <a:t>: tạo và quản lý order.</a:t>
            </a:r>
            <a:endParaRPr/>
          </a:p>
          <a:p>
            <a:pPr indent="-285750" lvl="0" marL="285750" marR="0" rtl="0" algn="l">
              <a:spcBef>
                <a:spcPts val="60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Delivery service</a:t>
            </a:r>
            <a:r>
              <a:rPr b="0" i="0" lang="en-US" sz="1800">
                <a:solidFill>
                  <a:srgbClr val="1B1B1B"/>
                </a:solidFill>
                <a:latin typeface="Open Sans"/>
                <a:ea typeface="Open Sans"/>
                <a:cs typeface="Open Sans"/>
                <a:sym typeface="Open Sans"/>
              </a:rPr>
              <a:t>: tạo và quản lý công việc liên quan đến giao hàng.</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pic>
        <p:nvPicPr>
          <p:cNvPr id="1628" name="Google Shape;1628;p14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629" name="Google Shape;1629;p14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630" name="Google Shape;1630;p143"/>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a:t>
            </a:r>
            <a:endParaRPr b="1" i="0" sz="1400" u="none" cap="none" strike="noStrike">
              <a:solidFill>
                <a:srgbClr val="2B0A3D"/>
              </a:solidFill>
              <a:latin typeface="Ubuntu"/>
              <a:ea typeface="Ubuntu"/>
              <a:cs typeface="Ubuntu"/>
              <a:sym typeface="Ubuntu"/>
            </a:endParaRPr>
          </a:p>
        </p:txBody>
      </p:sp>
      <p:sp>
        <p:nvSpPr>
          <p:cNvPr id="1631" name="Google Shape;1631;p143"/>
          <p:cNvSpPr txBox="1"/>
          <p:nvPr/>
        </p:nvSpPr>
        <p:spPr>
          <a:xfrm>
            <a:off x="453058" y="1361889"/>
            <a:ext cx="104402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B1B1B"/>
                </a:solidFill>
                <a:latin typeface="Open Sans"/>
                <a:ea typeface="Open Sans"/>
                <a:cs typeface="Open Sans"/>
                <a:sym typeface="Open Sans"/>
              </a:rPr>
              <a:t>Có nhiều các thuật toán, cơ chế, pattern khác nhau để implement </a:t>
            </a:r>
            <a:r>
              <a:rPr b="1" i="0" lang="en-US" sz="1800">
                <a:solidFill>
                  <a:srgbClr val="1B1B1B"/>
                </a:solidFill>
                <a:latin typeface="Open Sans"/>
                <a:ea typeface="Open Sans"/>
                <a:cs typeface="Open Sans"/>
                <a:sym typeface="Open Sans"/>
              </a:rPr>
              <a:t>distributed transaction</a:t>
            </a:r>
            <a:r>
              <a:rPr b="0" i="0" lang="en-US" sz="1800">
                <a:solidFill>
                  <a:srgbClr val="1B1B1B"/>
                </a:solidFill>
                <a:latin typeface="Open Sans"/>
                <a:ea typeface="Open Sans"/>
                <a:cs typeface="Open Sans"/>
                <a:sym typeface="Open Sans"/>
              </a:rPr>
              <a:t> có thể kể tên:</a:t>
            </a:r>
            <a:endParaRPr b="1" i="0" sz="1800">
              <a:solidFill>
                <a:srgbClr val="1B1B1B"/>
              </a:solidFill>
              <a:latin typeface="Open Sans"/>
              <a:ea typeface="Open Sans"/>
              <a:cs typeface="Open Sans"/>
              <a:sym typeface="Open Sans"/>
            </a:endParaRPr>
          </a:p>
        </p:txBody>
      </p:sp>
      <p:sp>
        <p:nvSpPr>
          <p:cNvPr id="1632" name="Google Shape;1632;p143"/>
          <p:cNvSpPr txBox="1"/>
          <p:nvPr/>
        </p:nvSpPr>
        <p:spPr>
          <a:xfrm>
            <a:off x="453058" y="2608002"/>
            <a:ext cx="6097656" cy="143116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B1B1B"/>
              </a:buClr>
              <a:buSzPts val="1800"/>
              <a:buFont typeface="Arial"/>
              <a:buChar char="•"/>
            </a:pPr>
            <a:r>
              <a:rPr b="0" i="0" lang="en-US" sz="1800">
                <a:solidFill>
                  <a:srgbClr val="1B1B1B"/>
                </a:solidFill>
                <a:latin typeface="Open Sans"/>
                <a:ea typeface="Open Sans"/>
                <a:cs typeface="Open Sans"/>
                <a:sym typeface="Open Sans"/>
              </a:rPr>
              <a:t>Two-phase commit.</a:t>
            </a:r>
            <a:endParaRPr/>
          </a:p>
          <a:p>
            <a:pPr indent="-285750" lvl="0" marL="285750" marR="0" rtl="0" algn="l">
              <a:spcBef>
                <a:spcPts val="600"/>
              </a:spcBef>
              <a:spcAft>
                <a:spcPts val="0"/>
              </a:spcAft>
              <a:buClr>
                <a:srgbClr val="1B1B1B"/>
              </a:buClr>
              <a:buSzPts val="1800"/>
              <a:buFont typeface="Arial"/>
              <a:buChar char="•"/>
            </a:pPr>
            <a:r>
              <a:rPr b="0" i="0" lang="en-US" sz="1800">
                <a:solidFill>
                  <a:srgbClr val="1B1B1B"/>
                </a:solidFill>
                <a:latin typeface="Open Sans"/>
                <a:ea typeface="Open Sans"/>
                <a:cs typeface="Open Sans"/>
                <a:sym typeface="Open Sans"/>
              </a:rPr>
              <a:t>Three-phase commit.</a:t>
            </a:r>
            <a:endParaRPr/>
          </a:p>
          <a:p>
            <a:pPr indent="-285750" lvl="0" marL="285750" marR="0" rtl="0" algn="l">
              <a:spcBef>
                <a:spcPts val="60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Saga pattern </a:t>
            </a:r>
            <a:r>
              <a:rPr b="0" i="0" lang="en-US" sz="1800">
                <a:solidFill>
                  <a:srgbClr val="1B1B1B"/>
                </a:solidFill>
                <a:latin typeface="Open Sans"/>
                <a:ea typeface="Open Sans"/>
                <a:cs typeface="Open Sans"/>
                <a:sym typeface="Open Sans"/>
              </a:rPr>
              <a:t>with </a:t>
            </a:r>
            <a:r>
              <a:rPr b="1" i="0" lang="en-US" sz="1800">
                <a:solidFill>
                  <a:srgbClr val="1B1B1B"/>
                </a:solidFill>
                <a:latin typeface="Open Sans"/>
                <a:ea typeface="Open Sans"/>
                <a:cs typeface="Open Sans"/>
                <a:sym typeface="Open Sans"/>
              </a:rPr>
              <a:t>Orchestration</a:t>
            </a:r>
            <a:r>
              <a:rPr b="0" i="0" lang="en-US" sz="1800">
                <a:solidFill>
                  <a:srgbClr val="1B1B1B"/>
                </a:solidFill>
                <a:latin typeface="Open Sans"/>
                <a:ea typeface="Open Sans"/>
                <a:cs typeface="Open Sans"/>
                <a:sym typeface="Open Sans"/>
              </a:rPr>
              <a:t> &amp; Choreography.</a:t>
            </a:r>
            <a:endParaRPr/>
          </a:p>
          <a:p>
            <a:pPr indent="-285750" lvl="0" marL="285750" marR="0" rtl="0" algn="l">
              <a:spcBef>
                <a:spcPts val="600"/>
              </a:spcBef>
              <a:spcAft>
                <a:spcPts val="0"/>
              </a:spcAft>
              <a:buClr>
                <a:srgbClr val="1B1B1B"/>
              </a:buClr>
              <a:buSzPts val="1800"/>
              <a:buFont typeface="Arial"/>
              <a:buChar char="•"/>
            </a:pPr>
            <a:r>
              <a:rPr b="0" i="0" lang="en-US" sz="1800">
                <a:solidFill>
                  <a:srgbClr val="1B1B1B"/>
                </a:solidFill>
                <a:latin typeface="Open Sans"/>
                <a:ea typeface="Open Sans"/>
                <a:cs typeface="Open Sans"/>
                <a:sym typeface="Open Sans"/>
              </a:rPr>
              <a:t>Parallel pipeline.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pic>
        <p:nvPicPr>
          <p:cNvPr id="1638" name="Google Shape;1638;p14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639" name="Google Shape;1639;p14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640" name="Google Shape;1640;p144"/>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grpSp>
        <p:nvGrpSpPr>
          <p:cNvPr id="1641" name="Google Shape;1641;p144"/>
          <p:cNvGrpSpPr/>
          <p:nvPr/>
        </p:nvGrpSpPr>
        <p:grpSpPr>
          <a:xfrm>
            <a:off x="1013791" y="1911190"/>
            <a:ext cx="9746974" cy="3226147"/>
            <a:chOff x="1013791" y="1911190"/>
            <a:chExt cx="9746974" cy="3226147"/>
          </a:xfrm>
        </p:grpSpPr>
        <p:grpSp>
          <p:nvGrpSpPr>
            <p:cNvPr id="1642" name="Google Shape;1642;p144"/>
            <p:cNvGrpSpPr/>
            <p:nvPr/>
          </p:nvGrpSpPr>
          <p:grpSpPr>
            <a:xfrm>
              <a:off x="1013791" y="1911190"/>
              <a:ext cx="9746974" cy="3226147"/>
              <a:chOff x="1013791" y="1911190"/>
              <a:chExt cx="9746974" cy="3226147"/>
            </a:xfrm>
          </p:grpSpPr>
          <p:pic>
            <p:nvPicPr>
              <p:cNvPr id="1643" name="Google Shape;1643;p144"/>
              <p:cNvPicPr preferRelativeResize="0"/>
              <p:nvPr/>
            </p:nvPicPr>
            <p:blipFill rotWithShape="1">
              <a:blip r:embed="rId5">
                <a:alphaModFix/>
              </a:blip>
              <a:srcRect b="0" l="0" r="0" t="0"/>
              <a:stretch/>
            </p:blipFill>
            <p:spPr>
              <a:xfrm>
                <a:off x="1013791" y="1911190"/>
                <a:ext cx="9746974" cy="3226147"/>
              </a:xfrm>
              <a:prstGeom prst="rect">
                <a:avLst/>
              </a:prstGeom>
              <a:noFill/>
              <a:ln>
                <a:noFill/>
              </a:ln>
            </p:spPr>
          </p:pic>
          <p:sp>
            <p:nvSpPr>
              <p:cNvPr id="1644" name="Google Shape;1644;p144"/>
              <p:cNvSpPr/>
              <p:nvPr/>
            </p:nvSpPr>
            <p:spPr>
              <a:xfrm>
                <a:off x="7046843" y="3429000"/>
                <a:ext cx="477079" cy="417443"/>
              </a:xfrm>
              <a:prstGeom prst="noSmoking">
                <a:avLst>
                  <a:gd fmla="val 18750" name="adj"/>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45" name="Google Shape;1645;p144"/>
              <p:cNvSpPr/>
              <p:nvPr/>
            </p:nvSpPr>
            <p:spPr>
              <a:xfrm>
                <a:off x="9011478" y="3265004"/>
                <a:ext cx="369405" cy="327992"/>
              </a:xfrm>
              <a:prstGeom prst="noSmoking">
                <a:avLst>
                  <a:gd fmla="val 18750" name="adj"/>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46" name="Google Shape;1646;p144"/>
            <p:cNvSpPr txBox="1"/>
            <p:nvPr/>
          </p:nvSpPr>
          <p:spPr>
            <a:xfrm>
              <a:off x="7562023" y="3429000"/>
              <a:ext cx="8150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Error</a:t>
              </a:r>
              <a:endParaRPr b="1" sz="1800">
                <a:solidFill>
                  <a:srgbClr val="FF0000"/>
                </a:solidFill>
                <a:latin typeface="Calibri"/>
                <a:ea typeface="Calibri"/>
                <a:cs typeface="Calibri"/>
                <a:sym typeface="Calibri"/>
              </a:endParaRPr>
            </a:p>
          </p:txBody>
        </p:sp>
        <p:sp>
          <p:nvSpPr>
            <p:cNvPr id="1647" name="Google Shape;1647;p144"/>
            <p:cNvSpPr txBox="1"/>
            <p:nvPr/>
          </p:nvSpPr>
          <p:spPr>
            <a:xfrm>
              <a:off x="9457083" y="3244334"/>
              <a:ext cx="8150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Error</a:t>
              </a:r>
              <a:endParaRPr b="1" sz="1800">
                <a:solidFill>
                  <a:srgbClr val="FF0000"/>
                </a:solidFill>
                <a:latin typeface="Calibri"/>
                <a:ea typeface="Calibri"/>
                <a:cs typeface="Calibri"/>
                <a:sym typeface="Calibri"/>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pic>
        <p:nvPicPr>
          <p:cNvPr id="1653" name="Google Shape;1653;p14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654" name="Google Shape;1654;p14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655" name="Google Shape;1655;p145"/>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sp>
        <p:nvSpPr>
          <p:cNvPr id="1656" name="Google Shape;1656;p145"/>
          <p:cNvSpPr txBox="1"/>
          <p:nvPr/>
        </p:nvSpPr>
        <p:spPr>
          <a:xfrm>
            <a:off x="385141" y="1298210"/>
            <a:ext cx="7993546" cy="1708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B1B1B"/>
                </a:solidFill>
                <a:latin typeface="Open Sans"/>
                <a:ea typeface="Open Sans"/>
                <a:cs typeface="Open Sans"/>
                <a:sym typeface="Open Sans"/>
              </a:rPr>
              <a:t> SAGA pattern xử lí distributed transaction với 2 cách thức là </a:t>
            </a:r>
            <a:r>
              <a:rPr b="1" i="0" lang="en-US" sz="1800">
                <a:solidFill>
                  <a:srgbClr val="1B1B1B"/>
                </a:solidFill>
                <a:latin typeface="Open Sans"/>
                <a:ea typeface="Open Sans"/>
                <a:cs typeface="Open Sans"/>
                <a:sym typeface="Open Sans"/>
              </a:rPr>
              <a:t>choreography</a:t>
            </a:r>
            <a:r>
              <a:rPr b="0" i="0" lang="en-US" sz="1800">
                <a:solidFill>
                  <a:srgbClr val="1B1B1B"/>
                </a:solidFill>
                <a:latin typeface="Open Sans"/>
                <a:ea typeface="Open Sans"/>
                <a:cs typeface="Open Sans"/>
                <a:sym typeface="Open Sans"/>
              </a:rPr>
              <a:t> và </a:t>
            </a:r>
            <a:r>
              <a:rPr b="1" i="0" lang="en-US" sz="1800">
                <a:solidFill>
                  <a:srgbClr val="1B1B1B"/>
                </a:solidFill>
                <a:latin typeface="Open Sans"/>
                <a:ea typeface="Open Sans"/>
                <a:cs typeface="Open Sans"/>
                <a:sym typeface="Open Sans"/>
              </a:rPr>
              <a:t>orchestration</a:t>
            </a:r>
            <a:r>
              <a:rPr b="0" i="0" lang="en-US" sz="1800">
                <a:solidFill>
                  <a:srgbClr val="1B1B1B"/>
                </a:solidFill>
                <a:latin typeface="Open Sans"/>
                <a:ea typeface="Open Sans"/>
                <a:cs typeface="Open Sans"/>
                <a:sym typeface="Open Sans"/>
              </a:rPr>
              <a:t>.</a:t>
            </a:r>
            <a:endParaRPr/>
          </a:p>
          <a:p>
            <a:pPr indent="0" lvl="0" marL="0" marR="0" rtl="0" algn="l">
              <a:spcBef>
                <a:spcPts val="600"/>
              </a:spcBef>
              <a:spcAft>
                <a:spcPts val="0"/>
              </a:spcAft>
              <a:buNone/>
            </a:pPr>
            <a:r>
              <a:t/>
            </a:r>
            <a:endParaRPr b="0" i="0" sz="1800">
              <a:solidFill>
                <a:srgbClr val="1B1B1B"/>
              </a:solidFill>
              <a:latin typeface="Open Sans"/>
              <a:ea typeface="Open Sans"/>
              <a:cs typeface="Open Sans"/>
              <a:sym typeface="Open Sans"/>
            </a:endParaRPr>
          </a:p>
          <a:p>
            <a:pPr indent="-285750" lvl="0" marL="285750" marR="0" rtl="0" algn="l">
              <a:spcBef>
                <a:spcPts val="60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Choreography - Event based</a:t>
            </a:r>
            <a:r>
              <a:rPr b="0" i="0" lang="en-US" sz="1800">
                <a:solidFill>
                  <a:srgbClr val="1B1B1B"/>
                </a:solidFill>
                <a:latin typeface="Open Sans"/>
                <a:ea typeface="Open Sans"/>
                <a:cs typeface="Open Sans"/>
                <a:sym typeface="Open Sans"/>
              </a:rPr>
              <a:t>.</a:t>
            </a:r>
            <a:endParaRPr/>
          </a:p>
          <a:p>
            <a:pPr indent="-285750" lvl="0" marL="285750" marR="0" rtl="0" algn="l">
              <a:spcBef>
                <a:spcPts val="60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Orchestration - Command based</a:t>
            </a:r>
            <a:r>
              <a:rPr b="0" i="0" lang="en-US" sz="1800">
                <a:solidFill>
                  <a:srgbClr val="1B1B1B"/>
                </a:solidFill>
                <a:latin typeface="Open Sans"/>
                <a:ea typeface="Open Sans"/>
                <a:cs typeface="Open Sans"/>
                <a:sym typeface="Open Sans"/>
              </a:rPr>
              <a:t>.</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pic>
        <p:nvPicPr>
          <p:cNvPr id="1662" name="Google Shape;1662;p14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663" name="Google Shape;1663;p14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664" name="Google Shape;1664;p146"/>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sp>
        <p:nvSpPr>
          <p:cNvPr id="1665" name="Google Shape;1665;p146"/>
          <p:cNvSpPr txBox="1"/>
          <p:nvPr/>
        </p:nvSpPr>
        <p:spPr>
          <a:xfrm>
            <a:off x="484531" y="1496992"/>
            <a:ext cx="873898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B1B1B"/>
                </a:solidFill>
                <a:latin typeface="Open Sans"/>
                <a:ea typeface="Open Sans"/>
                <a:cs typeface="Open Sans"/>
                <a:sym typeface="Open Sans"/>
              </a:rPr>
              <a:t>Trước khi đi vào chi tiết thì cần hiểu </a:t>
            </a:r>
            <a:r>
              <a:rPr b="1" i="0" lang="en-US" sz="1800">
                <a:solidFill>
                  <a:srgbClr val="1B1B1B"/>
                </a:solidFill>
                <a:latin typeface="Open Sans"/>
                <a:ea typeface="Open Sans"/>
                <a:cs typeface="Open Sans"/>
                <a:sym typeface="Open Sans"/>
              </a:rPr>
              <a:t>event</a:t>
            </a:r>
            <a:r>
              <a:rPr b="0" i="0" lang="en-US" sz="1800">
                <a:solidFill>
                  <a:srgbClr val="1B1B1B"/>
                </a:solidFill>
                <a:latin typeface="Open Sans"/>
                <a:ea typeface="Open Sans"/>
                <a:cs typeface="Open Sans"/>
                <a:sym typeface="Open Sans"/>
              </a:rPr>
              <a:t> và </a:t>
            </a:r>
            <a:r>
              <a:rPr b="1" i="0" lang="en-US" sz="1800">
                <a:solidFill>
                  <a:srgbClr val="1B1B1B"/>
                </a:solidFill>
                <a:latin typeface="Open Sans"/>
                <a:ea typeface="Open Sans"/>
                <a:cs typeface="Open Sans"/>
                <a:sym typeface="Open Sans"/>
              </a:rPr>
              <a:t>command</a:t>
            </a:r>
            <a:r>
              <a:rPr b="0" i="0" lang="en-US" sz="1800">
                <a:solidFill>
                  <a:srgbClr val="1B1B1B"/>
                </a:solidFill>
                <a:latin typeface="Open Sans"/>
                <a:ea typeface="Open Sans"/>
                <a:cs typeface="Open Sans"/>
                <a:sym typeface="Open Sans"/>
              </a:rPr>
              <a:t> là gì đã.</a:t>
            </a:r>
            <a:endParaRPr/>
          </a:p>
          <a:p>
            <a:pPr indent="0" lvl="0" marL="0" marR="0" rtl="0" algn="l">
              <a:spcBef>
                <a:spcPts val="0"/>
              </a:spcBef>
              <a:spcAft>
                <a:spcPts val="0"/>
              </a:spcAft>
              <a:buNone/>
            </a:pPr>
            <a:br>
              <a:rPr b="0" i="0" lang="en-US" sz="1800">
                <a:solidFill>
                  <a:srgbClr val="1B1B1B"/>
                </a:solidFill>
                <a:latin typeface="Open Sans"/>
                <a:ea typeface="Open Sans"/>
                <a:cs typeface="Open Sans"/>
                <a:sym typeface="Open Sans"/>
              </a:rPr>
            </a:br>
            <a:endParaRPr sz="1800">
              <a:solidFill>
                <a:schemeClr val="dk1"/>
              </a:solidFill>
              <a:latin typeface="Calibri"/>
              <a:ea typeface="Calibri"/>
              <a:cs typeface="Calibri"/>
              <a:sym typeface="Calibri"/>
            </a:endParaRPr>
          </a:p>
        </p:txBody>
      </p:sp>
      <p:sp>
        <p:nvSpPr>
          <p:cNvPr id="1666" name="Google Shape;1666;p146"/>
          <p:cNvSpPr txBox="1"/>
          <p:nvPr/>
        </p:nvSpPr>
        <p:spPr>
          <a:xfrm>
            <a:off x="484531" y="2270072"/>
            <a:ext cx="9633504" cy="13542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Event</a:t>
            </a:r>
            <a:r>
              <a:rPr b="0" i="0" lang="en-US" sz="1800">
                <a:solidFill>
                  <a:srgbClr val="1B1B1B"/>
                </a:solidFill>
                <a:latin typeface="Open Sans"/>
                <a:ea typeface="Open Sans"/>
                <a:cs typeface="Open Sans"/>
                <a:sym typeface="Open Sans"/>
              </a:rPr>
              <a:t>: về cơ bản </a:t>
            </a:r>
            <a:r>
              <a:rPr b="1" i="0" lang="en-US" sz="1800">
                <a:solidFill>
                  <a:srgbClr val="1B1B1B"/>
                </a:solidFill>
                <a:latin typeface="Open Sans"/>
                <a:ea typeface="Open Sans"/>
                <a:cs typeface="Open Sans"/>
                <a:sym typeface="Open Sans"/>
              </a:rPr>
              <a:t>event</a:t>
            </a:r>
            <a:r>
              <a:rPr b="0" i="0" lang="en-US" sz="1800">
                <a:solidFill>
                  <a:srgbClr val="1B1B1B"/>
                </a:solidFill>
                <a:latin typeface="Open Sans"/>
                <a:ea typeface="Open Sans"/>
                <a:cs typeface="Open Sans"/>
                <a:sym typeface="Open Sans"/>
              </a:rPr>
              <a:t> nói về một điều gì đó đã xảy ra. Mang tính chất thông báo, giống như </a:t>
            </a:r>
            <a:r>
              <a:rPr b="1" i="0" lang="en-US" sz="1800">
                <a:solidFill>
                  <a:srgbClr val="1B1B1B"/>
                </a:solidFill>
                <a:latin typeface="Open Sans"/>
                <a:ea typeface="Open Sans"/>
                <a:cs typeface="Open Sans"/>
                <a:sym typeface="Open Sans"/>
              </a:rPr>
              <a:t>notification</a:t>
            </a:r>
            <a:r>
              <a:rPr b="0" i="0" lang="en-US" sz="1800">
                <a:solidFill>
                  <a:srgbClr val="1B1B1B"/>
                </a:solidFill>
                <a:latin typeface="Open Sans"/>
                <a:ea typeface="Open Sans"/>
                <a:cs typeface="Open Sans"/>
                <a:sym typeface="Open Sans"/>
              </a:rPr>
              <a:t>. </a:t>
            </a:r>
            <a:endParaRPr b="0" i="0" sz="1800">
              <a:solidFill>
                <a:srgbClr val="1B1B1B"/>
              </a:solidFill>
              <a:latin typeface="Open Sans"/>
              <a:ea typeface="Open Sans"/>
              <a:cs typeface="Open Sans"/>
              <a:sym typeface="Open Sans"/>
            </a:endParaRPr>
          </a:p>
          <a:p>
            <a:pPr indent="-285750" lvl="0" marL="285750" marR="0" rtl="0" algn="l">
              <a:spcBef>
                <a:spcPts val="120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Command</a:t>
            </a:r>
            <a:r>
              <a:rPr b="0" i="0" lang="en-US" sz="1800">
                <a:solidFill>
                  <a:srgbClr val="1B1B1B"/>
                </a:solidFill>
                <a:latin typeface="Open Sans"/>
                <a:ea typeface="Open Sans"/>
                <a:cs typeface="Open Sans"/>
                <a:sym typeface="Open Sans"/>
              </a:rPr>
              <a:t>: là một yêu cầu, phía nhận command phải thực hiện, và phía yêu cầu mong muốn có response.</a:t>
            </a:r>
            <a:endParaRPr sz="1800">
              <a:solidFill>
                <a:schemeClr val="dk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pic>
        <p:nvPicPr>
          <p:cNvPr id="1672" name="Google Shape;1672;p14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673" name="Google Shape;1673;p14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674" name="Google Shape;1674;p147"/>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sp>
        <p:nvSpPr>
          <p:cNvPr id="1675" name="Google Shape;1675;p147"/>
          <p:cNvSpPr txBox="1"/>
          <p:nvPr/>
        </p:nvSpPr>
        <p:spPr>
          <a:xfrm>
            <a:off x="534228" y="1455291"/>
            <a:ext cx="6097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1B1B1B"/>
                </a:solidFill>
                <a:latin typeface="Open Sans"/>
                <a:ea typeface="Open Sans"/>
                <a:cs typeface="Open Sans"/>
                <a:sym typeface="Open Sans"/>
              </a:rPr>
              <a:t>Orchestration - Command based</a:t>
            </a:r>
            <a:endParaRPr/>
          </a:p>
        </p:txBody>
      </p:sp>
      <p:sp>
        <p:nvSpPr>
          <p:cNvPr id="1676" name="Google Shape;1676;p147"/>
          <p:cNvSpPr txBox="1"/>
          <p:nvPr/>
        </p:nvSpPr>
        <p:spPr>
          <a:xfrm>
            <a:off x="717688" y="2286974"/>
            <a:ext cx="111939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1B1B1B"/>
                </a:solidFill>
                <a:latin typeface="Open Sans"/>
                <a:ea typeface="Open Sans"/>
                <a:cs typeface="Open Sans"/>
                <a:sym typeface="Open Sans"/>
              </a:rPr>
              <a:t> SAGA orchestration </a:t>
            </a:r>
            <a:r>
              <a:rPr b="0" i="0" lang="en-US" sz="1800">
                <a:solidFill>
                  <a:srgbClr val="1B1B1B"/>
                </a:solidFill>
                <a:latin typeface="Open Sans"/>
                <a:ea typeface="Open Sans"/>
                <a:cs typeface="Open Sans"/>
                <a:sym typeface="Open Sans"/>
              </a:rPr>
              <a:t>là cách điều phối các local transaction để các transaction được execute hoặc rollback đúng thứ tự. Việc execute hay rollback phụ thuộc vào yêu cầu của orchestrator.</a:t>
            </a:r>
            <a:endParaRPr sz="1800">
              <a:solidFill>
                <a:schemeClr val="dk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pic>
        <p:nvPicPr>
          <p:cNvPr id="1682" name="Google Shape;1682;p14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683" name="Google Shape;1683;p14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684" name="Google Shape;1684;p148"/>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pic>
        <p:nvPicPr>
          <p:cNvPr id="1685" name="Google Shape;1685;p148"/>
          <p:cNvPicPr preferRelativeResize="0"/>
          <p:nvPr/>
        </p:nvPicPr>
        <p:blipFill rotWithShape="1">
          <a:blip r:embed="rId5">
            <a:alphaModFix/>
          </a:blip>
          <a:srcRect b="0" l="0" r="0" t="0"/>
          <a:stretch/>
        </p:blipFill>
        <p:spPr>
          <a:xfrm>
            <a:off x="1391478" y="1689651"/>
            <a:ext cx="9100144" cy="3995532"/>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pic>
        <p:nvPicPr>
          <p:cNvPr id="1691" name="Google Shape;1691;p14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692" name="Google Shape;1692;p14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693" name="Google Shape;1693;p149"/>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pic>
        <p:nvPicPr>
          <p:cNvPr id="1694" name="Google Shape;1694;p149"/>
          <p:cNvPicPr preferRelativeResize="0"/>
          <p:nvPr/>
        </p:nvPicPr>
        <p:blipFill rotWithShape="1">
          <a:blip r:embed="rId5">
            <a:alphaModFix/>
          </a:blip>
          <a:srcRect b="0" l="0" r="0" t="0"/>
          <a:stretch/>
        </p:blipFill>
        <p:spPr>
          <a:xfrm>
            <a:off x="1353228" y="1538211"/>
            <a:ext cx="9485543" cy="41721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5"/>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Securing Microservice</a:t>
            </a:r>
            <a:endParaRPr b="1" i="0" sz="2000" u="none" cap="none" strike="noStrike">
              <a:solidFill>
                <a:srgbClr val="2B0A3D"/>
              </a:solidFill>
              <a:latin typeface="Ubuntu"/>
              <a:ea typeface="Ubuntu"/>
              <a:cs typeface="Ubuntu"/>
              <a:sym typeface="Ubuntu"/>
            </a:endParaRPr>
          </a:p>
        </p:txBody>
      </p:sp>
      <p:pic>
        <p:nvPicPr>
          <p:cNvPr id="281" name="Google Shape;281;p1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282" name="Google Shape;282;p1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283" name="Google Shape;283;p15"/>
          <p:cNvPicPr preferRelativeResize="0"/>
          <p:nvPr/>
        </p:nvPicPr>
        <p:blipFill rotWithShape="1">
          <a:blip r:embed="rId5">
            <a:alphaModFix/>
          </a:blip>
          <a:srcRect b="0" l="0" r="0" t="0"/>
          <a:stretch/>
        </p:blipFill>
        <p:spPr>
          <a:xfrm>
            <a:off x="1495894" y="1476439"/>
            <a:ext cx="8658456" cy="50100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pic>
        <p:nvPicPr>
          <p:cNvPr id="1700" name="Google Shape;1700;p15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01" name="Google Shape;1701;p15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02" name="Google Shape;1702;p150"/>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pic>
        <p:nvPicPr>
          <p:cNvPr id="1703" name="Google Shape;1703;p150"/>
          <p:cNvPicPr preferRelativeResize="0"/>
          <p:nvPr/>
        </p:nvPicPr>
        <p:blipFill rotWithShape="1">
          <a:blip r:embed="rId5">
            <a:alphaModFix/>
          </a:blip>
          <a:srcRect b="0" l="0" r="0" t="0"/>
          <a:stretch/>
        </p:blipFill>
        <p:spPr>
          <a:xfrm>
            <a:off x="1041338" y="1420115"/>
            <a:ext cx="10109323" cy="440834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pic>
        <p:nvPicPr>
          <p:cNvPr id="1709" name="Google Shape;1709;p15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10" name="Google Shape;1710;p15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11" name="Google Shape;1711;p151"/>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pic>
        <p:nvPicPr>
          <p:cNvPr id="1712" name="Google Shape;1712;p151"/>
          <p:cNvPicPr preferRelativeResize="0"/>
          <p:nvPr/>
        </p:nvPicPr>
        <p:blipFill rotWithShape="1">
          <a:blip r:embed="rId5">
            <a:alphaModFix/>
          </a:blip>
          <a:srcRect b="0" l="0" r="0" t="0"/>
          <a:stretch/>
        </p:blipFill>
        <p:spPr>
          <a:xfrm>
            <a:off x="924339" y="1285729"/>
            <a:ext cx="10157791" cy="443080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pic>
        <p:nvPicPr>
          <p:cNvPr id="1718" name="Google Shape;1718;p15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19" name="Google Shape;1719;p15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20" name="Google Shape;1720;p152"/>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sp>
        <p:nvSpPr>
          <p:cNvPr id="1721" name="Google Shape;1721;p152"/>
          <p:cNvSpPr txBox="1"/>
          <p:nvPr/>
        </p:nvSpPr>
        <p:spPr>
          <a:xfrm>
            <a:off x="484533" y="1385716"/>
            <a:ext cx="6097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1B1B1B"/>
                </a:solidFill>
                <a:latin typeface="Open Sans"/>
                <a:ea typeface="Open Sans"/>
                <a:cs typeface="Open Sans"/>
                <a:sym typeface="Open Sans"/>
              </a:rPr>
              <a:t>Exception handling</a:t>
            </a:r>
            <a:endParaRPr/>
          </a:p>
        </p:txBody>
      </p:sp>
      <p:sp>
        <p:nvSpPr>
          <p:cNvPr id="1722" name="Google Shape;1722;p152"/>
          <p:cNvSpPr txBox="1"/>
          <p:nvPr/>
        </p:nvSpPr>
        <p:spPr>
          <a:xfrm>
            <a:off x="484533" y="2172816"/>
            <a:ext cx="10925590" cy="163121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Retry</a:t>
            </a:r>
            <a:r>
              <a:rPr b="0" i="0" lang="en-US" sz="1800">
                <a:solidFill>
                  <a:srgbClr val="1B1B1B"/>
                </a:solidFill>
                <a:latin typeface="Open Sans"/>
                <a:ea typeface="Open Sans"/>
                <a:cs typeface="Open Sans"/>
                <a:sym typeface="Open Sans"/>
              </a:rPr>
              <a:t>: </a:t>
            </a:r>
            <a:r>
              <a:rPr b="1" i="0" lang="en-US" sz="1800">
                <a:solidFill>
                  <a:srgbClr val="1B1B1B"/>
                </a:solidFill>
                <a:latin typeface="Open Sans"/>
                <a:ea typeface="Open Sans"/>
                <a:cs typeface="Open Sans"/>
                <a:sym typeface="Open Sans"/>
              </a:rPr>
              <a:t>Restaurant</a:t>
            </a:r>
            <a:r>
              <a:rPr b="0" i="0" lang="en-US" sz="1800">
                <a:solidFill>
                  <a:srgbClr val="1B1B1B"/>
                </a:solidFill>
                <a:latin typeface="Open Sans"/>
                <a:ea typeface="Open Sans"/>
                <a:cs typeface="Open Sans"/>
                <a:sym typeface="Open Sans"/>
              </a:rPr>
              <a:t> sai nhân viên đi mua nguyên liệu nhanh còn kịp. Sau khi có đầy đủ nguyên liệu thì thực hiện tiếp công việc.</a:t>
            </a:r>
            <a:endParaRPr/>
          </a:p>
          <a:p>
            <a:pPr indent="-285750" lvl="0" marL="285750" marR="0" rtl="0" algn="l">
              <a:spcBef>
                <a:spcPts val="120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Abort</a:t>
            </a:r>
            <a:r>
              <a:rPr b="0" i="0" lang="en-US" sz="1800">
                <a:solidFill>
                  <a:srgbClr val="1B1B1B"/>
                </a:solidFill>
                <a:latin typeface="Open Sans"/>
                <a:ea typeface="Open Sans"/>
                <a:cs typeface="Open Sans"/>
                <a:sym typeface="Open Sans"/>
              </a:rPr>
              <a:t>: báo lại cho Karla (</a:t>
            </a:r>
            <a:r>
              <a:rPr b="1" i="0" lang="en-US" sz="1800">
                <a:solidFill>
                  <a:srgbClr val="1B1B1B"/>
                </a:solidFill>
                <a:latin typeface="Open Sans"/>
                <a:ea typeface="Open Sans"/>
                <a:cs typeface="Open Sans"/>
                <a:sym typeface="Open Sans"/>
              </a:rPr>
              <a:t>orchestrator</a:t>
            </a:r>
            <a:r>
              <a:rPr b="0" i="0" lang="en-US" sz="1800">
                <a:solidFill>
                  <a:srgbClr val="1B1B1B"/>
                </a:solidFill>
                <a:latin typeface="Open Sans"/>
                <a:ea typeface="Open Sans"/>
                <a:cs typeface="Open Sans"/>
                <a:sym typeface="Open Sans"/>
              </a:rPr>
              <a:t>) rằng nhà bếp không thể xử lí được tình huống này. Karla nhận thông tin và báo lại cho (</a:t>
            </a:r>
            <a:r>
              <a:rPr b="1" i="0" lang="en-US" sz="1800">
                <a:solidFill>
                  <a:srgbClr val="1B1B1B"/>
                </a:solidFill>
                <a:latin typeface="Open Sans"/>
                <a:ea typeface="Open Sans"/>
                <a:cs typeface="Open Sans"/>
                <a:sym typeface="Open Sans"/>
              </a:rPr>
              <a:t>payment service</a:t>
            </a:r>
            <a:r>
              <a:rPr b="0" i="0" lang="en-US" sz="1800">
                <a:solidFill>
                  <a:srgbClr val="1B1B1B"/>
                </a:solidFill>
                <a:latin typeface="Open Sans"/>
                <a:ea typeface="Open Sans"/>
                <a:cs typeface="Open Sans"/>
                <a:sym typeface="Open Sans"/>
              </a:rPr>
              <a:t>) hoàn trả tiền vào thẻ cho khách. Sau đó báo tiếp đến (</a:t>
            </a:r>
            <a:r>
              <a:rPr b="1" i="0" lang="en-US" sz="1800">
                <a:solidFill>
                  <a:srgbClr val="1B1B1B"/>
                </a:solidFill>
                <a:latin typeface="Open Sans"/>
                <a:ea typeface="Open Sans"/>
                <a:cs typeface="Open Sans"/>
                <a:sym typeface="Open Sans"/>
              </a:rPr>
              <a:t>order service</a:t>
            </a:r>
            <a:r>
              <a:rPr b="0" i="0" lang="en-US" sz="1800">
                <a:solidFill>
                  <a:srgbClr val="1B1B1B"/>
                </a:solidFill>
                <a:latin typeface="Open Sans"/>
                <a:ea typeface="Open Sans"/>
                <a:cs typeface="Open Sans"/>
                <a:sym typeface="Open Sans"/>
              </a:rPr>
              <a:t>) update order, gọi điện xin lỗi khách.</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pic>
        <p:nvPicPr>
          <p:cNvPr id="1728" name="Google Shape;1728;p15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29" name="Google Shape;1729;p15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30" name="Google Shape;1730;p153"/>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sp>
        <p:nvSpPr>
          <p:cNvPr id="1731" name="Google Shape;1731;p153"/>
          <p:cNvSpPr txBox="1"/>
          <p:nvPr/>
        </p:nvSpPr>
        <p:spPr>
          <a:xfrm>
            <a:off x="484533" y="1385716"/>
            <a:ext cx="6097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1B1B1B"/>
                </a:solidFill>
                <a:latin typeface="Open Sans"/>
                <a:ea typeface="Open Sans"/>
                <a:cs typeface="Open Sans"/>
                <a:sym typeface="Open Sans"/>
              </a:rPr>
              <a:t>Exception handling</a:t>
            </a:r>
            <a:endParaRPr/>
          </a:p>
        </p:txBody>
      </p:sp>
      <p:pic>
        <p:nvPicPr>
          <p:cNvPr id="1732" name="Google Shape;1732;p153"/>
          <p:cNvPicPr preferRelativeResize="0"/>
          <p:nvPr/>
        </p:nvPicPr>
        <p:blipFill rotWithShape="1">
          <a:blip r:embed="rId5">
            <a:alphaModFix/>
          </a:blip>
          <a:srcRect b="0" l="0" r="0" t="0"/>
          <a:stretch/>
        </p:blipFill>
        <p:spPr>
          <a:xfrm>
            <a:off x="484533" y="2175414"/>
            <a:ext cx="8882268" cy="431105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pic>
        <p:nvPicPr>
          <p:cNvPr id="1738" name="Google Shape;1738;p15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39" name="Google Shape;1739;p15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40" name="Google Shape;1740;p154"/>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sp>
        <p:nvSpPr>
          <p:cNvPr id="1741" name="Google Shape;1741;p154"/>
          <p:cNvSpPr txBox="1"/>
          <p:nvPr/>
        </p:nvSpPr>
        <p:spPr>
          <a:xfrm>
            <a:off x="484533" y="1385716"/>
            <a:ext cx="6097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1B1B1B"/>
                </a:solidFill>
                <a:latin typeface="Open Sans"/>
                <a:ea typeface="Open Sans"/>
                <a:cs typeface="Open Sans"/>
                <a:sym typeface="Open Sans"/>
              </a:rPr>
              <a:t>Exception handling</a:t>
            </a:r>
            <a:endParaRPr/>
          </a:p>
        </p:txBody>
      </p:sp>
      <p:sp>
        <p:nvSpPr>
          <p:cNvPr id="1742" name="Google Shape;1742;p154"/>
          <p:cNvSpPr txBox="1"/>
          <p:nvPr/>
        </p:nvSpPr>
        <p:spPr>
          <a:xfrm>
            <a:off x="484533" y="2331628"/>
            <a:ext cx="9653380"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B1B1B"/>
                </a:solidFill>
                <a:latin typeface="Open Sans"/>
                <a:ea typeface="Open Sans"/>
                <a:cs typeface="Open Sans"/>
                <a:sym typeface="Open Sans"/>
              </a:rPr>
              <a:t>Đấy là tưởng tượng thì nó thế thôi, còn implement phức tạp hơn nhiều lần, có vô số các thứ cần phải xử lí như:</a:t>
            </a:r>
            <a:endParaRPr/>
          </a:p>
          <a:p>
            <a:pPr indent="-285750" lvl="0" marL="285750" marR="0" rtl="0" algn="l">
              <a:spcBef>
                <a:spcPts val="1200"/>
              </a:spcBef>
              <a:spcAft>
                <a:spcPts val="0"/>
              </a:spcAft>
              <a:buClr>
                <a:srgbClr val="1B1B1B"/>
              </a:buClr>
              <a:buSzPts val="1800"/>
              <a:buFont typeface="Arial"/>
              <a:buChar char="•"/>
            </a:pPr>
            <a:r>
              <a:rPr b="0" i="0" lang="en-US" sz="1800">
                <a:solidFill>
                  <a:srgbClr val="1B1B1B"/>
                </a:solidFill>
                <a:latin typeface="Open Sans"/>
                <a:ea typeface="Open Sans"/>
                <a:cs typeface="Open Sans"/>
                <a:sym typeface="Open Sans"/>
              </a:rPr>
              <a:t>Retry như thế nào? State cần lưu ở đâu để đảm bảo vẫn có thể retry nếu service crash...</a:t>
            </a:r>
            <a:endParaRPr/>
          </a:p>
          <a:p>
            <a:pPr indent="-285750" lvl="0" marL="285750" marR="0" rtl="0" algn="l">
              <a:spcBef>
                <a:spcPts val="1200"/>
              </a:spcBef>
              <a:spcAft>
                <a:spcPts val="0"/>
              </a:spcAft>
              <a:buClr>
                <a:srgbClr val="1B1B1B"/>
              </a:buClr>
              <a:buSzPts val="1800"/>
              <a:buFont typeface="Arial"/>
              <a:buChar char="•"/>
            </a:pPr>
            <a:r>
              <a:rPr b="0" i="0" lang="en-US" sz="1800">
                <a:solidFill>
                  <a:srgbClr val="1B1B1B"/>
                </a:solidFill>
                <a:latin typeface="Open Sans"/>
                <a:ea typeface="Open Sans"/>
                <a:cs typeface="Open Sans"/>
                <a:sym typeface="Open Sans"/>
              </a:rPr>
              <a:t>Retry bao lâu, trường hợp nào thì retry, trường hợp nào abort...</a:t>
            </a:r>
            <a:endParaRPr/>
          </a:p>
          <a:p>
            <a:pPr indent="-285750" lvl="0" marL="285750" marR="0" rtl="0" algn="l">
              <a:spcBef>
                <a:spcPts val="1200"/>
              </a:spcBef>
              <a:spcAft>
                <a:spcPts val="0"/>
              </a:spcAft>
              <a:buClr>
                <a:srgbClr val="1B1B1B"/>
              </a:buClr>
              <a:buSzPts val="1800"/>
              <a:buFont typeface="Arial"/>
              <a:buChar char="•"/>
            </a:pPr>
            <a:r>
              <a:rPr b="0" i="0" lang="en-US" sz="1800">
                <a:solidFill>
                  <a:srgbClr val="1B1B1B"/>
                </a:solidFill>
                <a:latin typeface="Open Sans"/>
                <a:ea typeface="Open Sans"/>
                <a:cs typeface="Open Sans"/>
                <a:sym typeface="Open Sans"/>
              </a:rPr>
              <a:t>Đấy là còn chưa bàn đến backbone communication: REST API, gRPC, Message broker...</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pic>
        <p:nvPicPr>
          <p:cNvPr id="1748" name="Google Shape;1748;p15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49" name="Google Shape;1749;p15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50" name="Google Shape;1750;p155"/>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sp>
        <p:nvSpPr>
          <p:cNvPr id="1751" name="Google Shape;1751;p155"/>
          <p:cNvSpPr txBox="1"/>
          <p:nvPr/>
        </p:nvSpPr>
        <p:spPr>
          <a:xfrm>
            <a:off x="484533" y="1385716"/>
            <a:ext cx="6097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1B1B1B"/>
                </a:solidFill>
                <a:latin typeface="Open Sans"/>
                <a:ea typeface="Open Sans"/>
                <a:cs typeface="Open Sans"/>
                <a:sym typeface="Open Sans"/>
              </a:rPr>
              <a:t>Characteristic</a:t>
            </a:r>
            <a:endParaRPr/>
          </a:p>
        </p:txBody>
      </p:sp>
      <p:sp>
        <p:nvSpPr>
          <p:cNvPr id="1752" name="Google Shape;1752;p155"/>
          <p:cNvSpPr txBox="1"/>
          <p:nvPr/>
        </p:nvSpPr>
        <p:spPr>
          <a:xfrm>
            <a:off x="484533" y="2147824"/>
            <a:ext cx="111144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B1B1B"/>
                </a:solidFill>
                <a:latin typeface="Open Sans"/>
                <a:ea typeface="Open Sans"/>
                <a:cs typeface="Open Sans"/>
                <a:sym typeface="Open Sans"/>
              </a:rPr>
              <a:t>Bất kì cách tiếp cận nào cũng có 2 phần là </a:t>
            </a:r>
            <a:r>
              <a:rPr b="1" i="0" lang="en-US" sz="1800">
                <a:solidFill>
                  <a:srgbClr val="1B1B1B"/>
                </a:solidFill>
                <a:latin typeface="Open Sans"/>
                <a:ea typeface="Open Sans"/>
                <a:cs typeface="Open Sans"/>
                <a:sym typeface="Open Sans"/>
              </a:rPr>
              <a:t>ưu điểm</a:t>
            </a:r>
            <a:r>
              <a:rPr b="0" i="0" lang="en-US" sz="1800">
                <a:solidFill>
                  <a:srgbClr val="1B1B1B"/>
                </a:solidFill>
                <a:latin typeface="Open Sans"/>
                <a:ea typeface="Open Sans"/>
                <a:cs typeface="Open Sans"/>
                <a:sym typeface="Open Sans"/>
              </a:rPr>
              <a:t> và </a:t>
            </a:r>
            <a:r>
              <a:rPr b="1" i="0" lang="en-US" sz="1800">
                <a:solidFill>
                  <a:srgbClr val="1B1B1B"/>
                </a:solidFill>
                <a:latin typeface="Open Sans"/>
                <a:ea typeface="Open Sans"/>
                <a:cs typeface="Open Sans"/>
                <a:sym typeface="Open Sans"/>
              </a:rPr>
              <a:t>nhược điểm</a:t>
            </a:r>
            <a:r>
              <a:rPr b="0" i="0" lang="en-US" sz="1800">
                <a:solidFill>
                  <a:srgbClr val="1B1B1B"/>
                </a:solidFill>
                <a:latin typeface="Open Sans"/>
                <a:ea typeface="Open Sans"/>
                <a:cs typeface="Open Sans"/>
                <a:sym typeface="Open Sans"/>
              </a:rPr>
              <a:t>, vấn đề là cần nắm rõ 2 phần này để áp dụng sao cho tối ưu được ưu điểm và hạn chế được nhược điểm.</a:t>
            </a:r>
            <a:endParaRPr sz="1800">
              <a:solidFill>
                <a:schemeClr val="dk1"/>
              </a:solidFill>
              <a:latin typeface="Calibri"/>
              <a:ea typeface="Calibri"/>
              <a:cs typeface="Calibri"/>
              <a:sym typeface="Calibri"/>
            </a:endParaRPr>
          </a:p>
        </p:txBody>
      </p:sp>
      <p:sp>
        <p:nvSpPr>
          <p:cNvPr id="1753" name="Google Shape;1753;p155"/>
          <p:cNvSpPr txBox="1"/>
          <p:nvPr/>
        </p:nvSpPr>
        <p:spPr>
          <a:xfrm>
            <a:off x="703193" y="3233098"/>
            <a:ext cx="6097656" cy="80021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Good for complex workflow / Less coupling</a:t>
            </a:r>
            <a:endParaRPr/>
          </a:p>
          <a:p>
            <a:pPr indent="-285750" lvl="0" marL="285750" marR="0" rtl="0" algn="l">
              <a:spcBef>
                <a:spcPts val="120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Separation of concerns</a:t>
            </a:r>
            <a:r>
              <a:rPr b="0" i="0" lang="en-US" sz="1800">
                <a:solidFill>
                  <a:srgbClr val="1B1B1B"/>
                </a:solidFill>
                <a:latin typeface="Open Sans"/>
                <a:ea typeface="Open Sans"/>
                <a:cs typeface="Open Sans"/>
                <a:sym typeface="Open Sans"/>
              </a:rPr>
              <a:t>:</a:t>
            </a:r>
            <a:endParaRPr sz="1800">
              <a:solidFill>
                <a:schemeClr val="dk1"/>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pic>
        <p:nvPicPr>
          <p:cNvPr id="1759" name="Google Shape;1759;p15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60" name="Google Shape;1760;p15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61" name="Google Shape;1761;p156"/>
          <p:cNvSpPr txBox="1"/>
          <p:nvPr/>
        </p:nvSpPr>
        <p:spPr>
          <a:xfrm>
            <a:off x="1195925" y="177332"/>
            <a:ext cx="90898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Distributed Transaction – SAGA Pattern</a:t>
            </a:r>
            <a:endParaRPr b="1" i="0" sz="1400" u="none" cap="none" strike="noStrike">
              <a:solidFill>
                <a:srgbClr val="2B0A3D"/>
              </a:solidFill>
              <a:latin typeface="Ubuntu"/>
              <a:ea typeface="Ubuntu"/>
              <a:cs typeface="Ubuntu"/>
              <a:sym typeface="Ubuntu"/>
            </a:endParaRPr>
          </a:p>
        </p:txBody>
      </p:sp>
      <p:sp>
        <p:nvSpPr>
          <p:cNvPr id="1762" name="Google Shape;1762;p156"/>
          <p:cNvSpPr txBox="1"/>
          <p:nvPr/>
        </p:nvSpPr>
        <p:spPr>
          <a:xfrm>
            <a:off x="484533" y="1385716"/>
            <a:ext cx="6097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1B1B1B"/>
                </a:solidFill>
                <a:latin typeface="Open Sans"/>
                <a:ea typeface="Open Sans"/>
                <a:cs typeface="Open Sans"/>
                <a:sym typeface="Open Sans"/>
              </a:rPr>
              <a:t>Drawbacks</a:t>
            </a:r>
            <a:endParaRPr/>
          </a:p>
        </p:txBody>
      </p:sp>
      <p:sp>
        <p:nvSpPr>
          <p:cNvPr id="1763" name="Google Shape;1763;p156"/>
          <p:cNvSpPr txBox="1"/>
          <p:nvPr/>
        </p:nvSpPr>
        <p:spPr>
          <a:xfrm>
            <a:off x="484533" y="2239185"/>
            <a:ext cx="6097656" cy="80021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Single-point failure</a:t>
            </a:r>
            <a:r>
              <a:rPr b="0" i="0" lang="en-US" sz="1800">
                <a:solidFill>
                  <a:srgbClr val="1B1B1B"/>
                </a:solidFill>
                <a:latin typeface="Open Sans"/>
                <a:ea typeface="Open Sans"/>
                <a:cs typeface="Open Sans"/>
                <a:sym typeface="Open Sans"/>
              </a:rPr>
              <a:t>:</a:t>
            </a:r>
            <a:r>
              <a:rPr b="1" i="0" lang="en-US" sz="1800">
                <a:solidFill>
                  <a:srgbClr val="1B1B1B"/>
                </a:solidFill>
                <a:latin typeface="Open Sans"/>
                <a:ea typeface="Open Sans"/>
                <a:cs typeface="Open Sans"/>
                <a:sym typeface="Open Sans"/>
              </a:rPr>
              <a:t>Separation of concerns</a:t>
            </a:r>
            <a:r>
              <a:rPr b="0" i="0" lang="en-US" sz="1800">
                <a:solidFill>
                  <a:srgbClr val="1B1B1B"/>
                </a:solidFill>
                <a:latin typeface="Open Sans"/>
                <a:ea typeface="Open Sans"/>
                <a:cs typeface="Open Sans"/>
                <a:sym typeface="Open Sans"/>
              </a:rPr>
              <a:t>:</a:t>
            </a:r>
            <a:endParaRPr/>
          </a:p>
          <a:p>
            <a:pPr indent="-285750" lvl="0" marL="285750" marR="0" rtl="0" algn="l">
              <a:spcBef>
                <a:spcPts val="1200"/>
              </a:spcBef>
              <a:spcAft>
                <a:spcPts val="0"/>
              </a:spcAft>
              <a:buClr>
                <a:srgbClr val="1B1B1B"/>
              </a:buClr>
              <a:buSzPts val="1800"/>
              <a:buFont typeface="Arial"/>
              <a:buChar char="•"/>
            </a:pPr>
            <a:r>
              <a:rPr b="1" i="0" lang="en-US" sz="1800">
                <a:solidFill>
                  <a:srgbClr val="1B1B1B"/>
                </a:solidFill>
                <a:latin typeface="Open Sans"/>
                <a:ea typeface="Open Sans"/>
                <a:cs typeface="Open Sans"/>
                <a:sym typeface="Open Sans"/>
              </a:rPr>
              <a:t>Bottle neck / Letancy</a:t>
            </a:r>
            <a:r>
              <a:rPr b="0" i="0" lang="en-US" sz="1800">
                <a:solidFill>
                  <a:srgbClr val="1B1B1B"/>
                </a:solidFill>
                <a:latin typeface="Open Sans"/>
                <a:ea typeface="Open Sans"/>
                <a:cs typeface="Open Sans"/>
                <a:sym typeface="Open Sans"/>
              </a:rPr>
              <a:t>:</a:t>
            </a:r>
            <a:endParaRPr sz="1800">
              <a:solidFill>
                <a:schemeClr val="dk1"/>
              </a:solidFill>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pic>
        <p:nvPicPr>
          <p:cNvPr id="1769" name="Google Shape;1769;g2fc71569728_0_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70" name="Google Shape;1770;g2fc71569728_0_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71" name="Google Shape;1771;g2fc71569728_0_0"/>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Docker là gì ?</a:t>
            </a:r>
            <a:endParaRPr b="1" i="0" sz="1400" u="none" cap="none" strike="noStrike">
              <a:solidFill>
                <a:srgbClr val="2B0A3D"/>
              </a:solidFill>
              <a:latin typeface="Ubuntu"/>
              <a:ea typeface="Ubuntu"/>
              <a:cs typeface="Ubuntu"/>
              <a:sym typeface="Ubuntu"/>
            </a:endParaRPr>
          </a:p>
        </p:txBody>
      </p:sp>
      <p:pic>
        <p:nvPicPr>
          <p:cNvPr id="1772" name="Google Shape;1772;g2fc71569728_0_0"/>
          <p:cNvPicPr preferRelativeResize="0"/>
          <p:nvPr/>
        </p:nvPicPr>
        <p:blipFill>
          <a:blip r:embed="rId5">
            <a:alphaModFix/>
          </a:blip>
          <a:stretch>
            <a:fillRect/>
          </a:stretch>
        </p:blipFill>
        <p:spPr>
          <a:xfrm>
            <a:off x="4367075" y="1351225"/>
            <a:ext cx="7369399" cy="4155550"/>
          </a:xfrm>
          <a:prstGeom prst="rect">
            <a:avLst/>
          </a:prstGeom>
          <a:noFill/>
          <a:ln>
            <a:noFill/>
          </a:ln>
        </p:spPr>
      </p:pic>
      <p:sp>
        <p:nvSpPr>
          <p:cNvPr id="1773" name="Google Shape;1773;g2fc71569728_0_0"/>
          <p:cNvSpPr txBox="1"/>
          <p:nvPr/>
        </p:nvSpPr>
        <p:spPr>
          <a:xfrm>
            <a:off x="232000" y="1435400"/>
            <a:ext cx="3874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Docker là một nền tảng containerization</a:t>
            </a:r>
            <a:endParaRPr b="1" sz="18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pic>
        <p:nvPicPr>
          <p:cNvPr id="1779" name="Google Shape;1779;g2fc71569728_0_1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80" name="Google Shape;1780;g2fc71569728_0_1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81" name="Google Shape;1781;g2fc71569728_0_13"/>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Containerization</a:t>
            </a:r>
            <a:r>
              <a:rPr b="1" lang="en-US" sz="3200">
                <a:solidFill>
                  <a:srgbClr val="42A1DC"/>
                </a:solidFill>
                <a:latin typeface="Ubuntu"/>
                <a:ea typeface="Ubuntu"/>
                <a:cs typeface="Ubuntu"/>
                <a:sym typeface="Ubuntu"/>
              </a:rPr>
              <a:t> là gì ?</a:t>
            </a:r>
            <a:endParaRPr b="1" i="0" sz="1400" u="none" cap="none" strike="noStrike">
              <a:solidFill>
                <a:srgbClr val="2B0A3D"/>
              </a:solidFill>
              <a:latin typeface="Ubuntu"/>
              <a:ea typeface="Ubuntu"/>
              <a:cs typeface="Ubuntu"/>
              <a:sym typeface="Ubuntu"/>
            </a:endParaRPr>
          </a:p>
        </p:txBody>
      </p:sp>
      <p:pic>
        <p:nvPicPr>
          <p:cNvPr id="1782" name="Google Shape;1782;g2fc71569728_0_13"/>
          <p:cNvPicPr preferRelativeResize="0"/>
          <p:nvPr/>
        </p:nvPicPr>
        <p:blipFill>
          <a:blip r:embed="rId5">
            <a:alphaModFix/>
          </a:blip>
          <a:stretch>
            <a:fillRect/>
          </a:stretch>
        </p:blipFill>
        <p:spPr>
          <a:xfrm>
            <a:off x="198525" y="898262"/>
            <a:ext cx="11794952" cy="50614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pic>
        <p:nvPicPr>
          <p:cNvPr id="1788" name="Google Shape;1788;g2fc71569728_0_2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89" name="Google Shape;1789;g2fc71569728_0_2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90" name="Google Shape;1790;g2fc71569728_0_23"/>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Containerization là gì ?</a:t>
            </a:r>
            <a:endParaRPr b="1" i="0" sz="1400" u="none" cap="none" strike="noStrike">
              <a:solidFill>
                <a:srgbClr val="2B0A3D"/>
              </a:solidFill>
              <a:latin typeface="Ubuntu"/>
              <a:ea typeface="Ubuntu"/>
              <a:cs typeface="Ubuntu"/>
              <a:sym typeface="Ubuntu"/>
            </a:endParaRPr>
          </a:p>
        </p:txBody>
      </p:sp>
      <p:pic>
        <p:nvPicPr>
          <p:cNvPr id="1791" name="Google Shape;1791;g2fc71569728_0_23"/>
          <p:cNvPicPr preferRelativeResize="0"/>
          <p:nvPr/>
        </p:nvPicPr>
        <p:blipFill rotWithShape="1">
          <a:blip r:embed="rId5">
            <a:alphaModFix/>
          </a:blip>
          <a:srcRect b="-8509" l="4110" r="-4110" t="8510"/>
          <a:stretch/>
        </p:blipFill>
        <p:spPr>
          <a:xfrm>
            <a:off x="1119300" y="2135475"/>
            <a:ext cx="10183352" cy="4722526"/>
          </a:xfrm>
          <a:prstGeom prst="rect">
            <a:avLst/>
          </a:prstGeom>
          <a:noFill/>
          <a:ln>
            <a:noFill/>
          </a:ln>
        </p:spPr>
      </p:pic>
      <p:sp>
        <p:nvSpPr>
          <p:cNvPr id="1792" name="Google Shape;1792;g2fc71569728_0_23"/>
          <p:cNvSpPr txBox="1"/>
          <p:nvPr/>
        </p:nvSpPr>
        <p:spPr>
          <a:xfrm>
            <a:off x="420450" y="1077950"/>
            <a:ext cx="902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Containerization là một công nghệ ảo hoá, giúp giải quyết vấn đề này bằng cách đóng gói ứng dụng và tất cả các phụ thuộc (dependencies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6"/>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with Microservice</a:t>
            </a:r>
            <a:endParaRPr b="1" i="0" sz="2000" u="none" cap="none" strike="noStrike">
              <a:solidFill>
                <a:srgbClr val="2B0A3D"/>
              </a:solidFill>
              <a:latin typeface="Ubuntu"/>
              <a:ea typeface="Ubuntu"/>
              <a:cs typeface="Ubuntu"/>
              <a:sym typeface="Ubuntu"/>
            </a:endParaRPr>
          </a:p>
        </p:txBody>
      </p:sp>
      <p:pic>
        <p:nvPicPr>
          <p:cNvPr id="290" name="Google Shape;290;p1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291" name="Google Shape;291;p1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292" name="Google Shape;292;p16"/>
          <p:cNvSpPr/>
          <p:nvPr/>
        </p:nvSpPr>
        <p:spPr>
          <a:xfrm>
            <a:off x="1172431" y="1513684"/>
            <a:ext cx="6533294" cy="3785652"/>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Service discovery</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Distributed Configuration</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Load balancing</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spcBef>
                <a:spcPts val="0"/>
              </a:spcBef>
              <a:spcAft>
                <a:spcPts val="0"/>
              </a:spcAft>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spcBef>
                <a:spcPts val="0"/>
              </a:spcBef>
              <a:spcAft>
                <a:spcPts val="0"/>
              </a:spcAft>
              <a:buNone/>
            </a:pPr>
            <a:r>
              <a:rPr b="1" i="0" lang="en-US" sz="1600" u="none" cap="none" strike="noStrike">
                <a:solidFill>
                  <a:srgbClr val="2B0A3D"/>
                </a:solidFill>
                <a:latin typeface="Ubuntu Medium"/>
                <a:ea typeface="Ubuntu Medium"/>
                <a:cs typeface="Ubuntu Medium"/>
                <a:sym typeface="Ubuntu Medium"/>
              </a:rPr>
              <a:t>Intelligent routing</a:t>
            </a:r>
            <a:endParaRPr b="1" i="0" sz="1600" u="none" cap="none" strike="noStrike">
              <a:solidFill>
                <a:srgbClr val="2B0A3D"/>
              </a:solidFill>
              <a:latin typeface="Ubuntu Medium"/>
              <a:ea typeface="Ubuntu Medium"/>
              <a:cs typeface="Ubuntu Medium"/>
              <a:sym typeface="Ubuntu Medium"/>
            </a:endParaRPr>
          </a:p>
          <a:p>
            <a:pPr indent="0" lvl="1" marL="457200" marR="0" rtl="0" algn="l">
              <a:spcBef>
                <a:spcPts val="0"/>
              </a:spcBef>
              <a:spcAft>
                <a:spcPts val="0"/>
              </a:spcAft>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spcBef>
                <a:spcPts val="0"/>
              </a:spcBef>
              <a:spcAft>
                <a:spcPts val="0"/>
              </a:spcAft>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Circuit Breaker</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p:txBody>
      </p:sp>
      <p:sp>
        <p:nvSpPr>
          <p:cNvPr id="293" name="Google Shape;293;p16"/>
          <p:cNvSpPr/>
          <p:nvPr/>
        </p:nvSpPr>
        <p:spPr>
          <a:xfrm>
            <a:off x="1214540" y="2487258"/>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grpSp>
        <p:nvGrpSpPr>
          <p:cNvPr id="294" name="Google Shape;294;p16"/>
          <p:cNvGrpSpPr/>
          <p:nvPr/>
        </p:nvGrpSpPr>
        <p:grpSpPr>
          <a:xfrm>
            <a:off x="1214540" y="1485917"/>
            <a:ext cx="369332" cy="403986"/>
            <a:chOff x="1622181" y="1100166"/>
            <a:chExt cx="369332" cy="403986"/>
          </a:xfrm>
        </p:grpSpPr>
        <p:sp>
          <p:nvSpPr>
            <p:cNvPr id="295" name="Google Shape;295;p16"/>
            <p:cNvSpPr/>
            <p:nvPr/>
          </p:nvSpPr>
          <p:spPr>
            <a:xfrm>
              <a:off x="1622181" y="1100166"/>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296" name="Google Shape;296;p16"/>
            <p:cNvSpPr/>
            <p:nvPr/>
          </p:nvSpPr>
          <p:spPr>
            <a:xfrm>
              <a:off x="1622181" y="1134820"/>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1</a:t>
              </a:r>
              <a:endParaRPr/>
            </a:p>
          </p:txBody>
        </p:sp>
      </p:grpSp>
      <p:sp>
        <p:nvSpPr>
          <p:cNvPr id="297" name="Google Shape;297;p16"/>
          <p:cNvSpPr/>
          <p:nvPr/>
        </p:nvSpPr>
        <p:spPr>
          <a:xfrm>
            <a:off x="1214540" y="2257825"/>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2</a:t>
            </a:r>
            <a:endParaRPr/>
          </a:p>
        </p:txBody>
      </p:sp>
      <p:sp>
        <p:nvSpPr>
          <p:cNvPr id="298" name="Google Shape;298;p16"/>
          <p:cNvSpPr/>
          <p:nvPr/>
        </p:nvSpPr>
        <p:spPr>
          <a:xfrm>
            <a:off x="1243113" y="2938664"/>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3</a:t>
            </a:r>
            <a:endParaRPr/>
          </a:p>
        </p:txBody>
      </p:sp>
      <p:sp>
        <p:nvSpPr>
          <p:cNvPr id="299" name="Google Shape;299;p16"/>
          <p:cNvSpPr/>
          <p:nvPr/>
        </p:nvSpPr>
        <p:spPr>
          <a:xfrm>
            <a:off x="1194341" y="3657860"/>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4</a:t>
            </a:r>
            <a:endParaRPr/>
          </a:p>
        </p:txBody>
      </p:sp>
      <p:sp>
        <p:nvSpPr>
          <p:cNvPr id="300" name="Google Shape;300;p16"/>
          <p:cNvSpPr/>
          <p:nvPr/>
        </p:nvSpPr>
        <p:spPr>
          <a:xfrm>
            <a:off x="1182009" y="4409437"/>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lang="en-US" sz="1400">
                <a:solidFill>
                  <a:srgbClr val="FFFFFF"/>
                </a:solidFill>
                <a:latin typeface="Ubuntu"/>
                <a:ea typeface="Ubuntu"/>
                <a:cs typeface="Ubuntu"/>
                <a:sym typeface="Ubuntu"/>
              </a:rPr>
              <a:t>5</a:t>
            </a:r>
            <a:endParaRPr b="1" i="0" sz="14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500"/>
                                        <p:tgtEl>
                                          <p:spTgt spid="29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500"/>
                                        <p:tgtEl>
                                          <p:spTgt spid="29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500"/>
                                        <p:tgtEl>
                                          <p:spTgt spid="29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500"/>
                                        <p:tgtEl>
                                          <p:spTgt spid="29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500"/>
                                        <p:tgtEl>
                                          <p:spTgt spid="29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animEffect filter="fade" transition="in">
                                      <p:cBhvr>
                                        <p:cTn dur="500"/>
                                        <p:tgtEl>
                                          <p:spTgt spid="29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6" st="6"/>
                                            </p:txEl>
                                          </p:spTgt>
                                        </p:tgtEl>
                                        <p:attrNameLst>
                                          <p:attrName>style.visibility</p:attrName>
                                        </p:attrNameLst>
                                      </p:cBhvr>
                                      <p:to>
                                        <p:strVal val="visible"/>
                                      </p:to>
                                    </p:set>
                                    <p:animEffect filter="fade" transition="in">
                                      <p:cBhvr>
                                        <p:cTn dur="500"/>
                                        <p:tgtEl>
                                          <p:spTgt spid="29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7" st="7"/>
                                            </p:txEl>
                                          </p:spTgt>
                                        </p:tgtEl>
                                        <p:attrNameLst>
                                          <p:attrName>style.visibility</p:attrName>
                                        </p:attrNameLst>
                                      </p:cBhvr>
                                      <p:to>
                                        <p:strVal val="visible"/>
                                      </p:to>
                                    </p:set>
                                    <p:animEffect filter="fade" transition="in">
                                      <p:cBhvr>
                                        <p:cTn dur="500"/>
                                        <p:tgtEl>
                                          <p:spTgt spid="29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8" st="8"/>
                                            </p:txEl>
                                          </p:spTgt>
                                        </p:tgtEl>
                                        <p:attrNameLst>
                                          <p:attrName>style.visibility</p:attrName>
                                        </p:attrNameLst>
                                      </p:cBhvr>
                                      <p:to>
                                        <p:strVal val="visible"/>
                                      </p:to>
                                    </p:set>
                                    <p:animEffect filter="fade" transition="in">
                                      <p:cBhvr>
                                        <p:cTn dur="500"/>
                                        <p:tgtEl>
                                          <p:spTgt spid="29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9" st="9"/>
                                            </p:txEl>
                                          </p:spTgt>
                                        </p:tgtEl>
                                        <p:attrNameLst>
                                          <p:attrName>style.visibility</p:attrName>
                                        </p:attrNameLst>
                                      </p:cBhvr>
                                      <p:to>
                                        <p:strVal val="visible"/>
                                      </p:to>
                                    </p:set>
                                    <p:animEffect filter="fade" transition="in">
                                      <p:cBhvr>
                                        <p:cTn dur="500"/>
                                        <p:tgtEl>
                                          <p:spTgt spid="292">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10" st="10"/>
                                            </p:txEl>
                                          </p:spTgt>
                                        </p:tgtEl>
                                        <p:attrNameLst>
                                          <p:attrName>style.visibility</p:attrName>
                                        </p:attrNameLst>
                                      </p:cBhvr>
                                      <p:to>
                                        <p:strVal val="visible"/>
                                      </p:to>
                                    </p:set>
                                    <p:animEffect filter="fade" transition="in">
                                      <p:cBhvr>
                                        <p:cTn dur="500"/>
                                        <p:tgtEl>
                                          <p:spTgt spid="292">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11" st="11"/>
                                            </p:txEl>
                                          </p:spTgt>
                                        </p:tgtEl>
                                        <p:attrNameLst>
                                          <p:attrName>style.visibility</p:attrName>
                                        </p:attrNameLst>
                                      </p:cBhvr>
                                      <p:to>
                                        <p:strVal val="visible"/>
                                      </p:to>
                                    </p:set>
                                    <p:animEffect filter="fade" transition="in">
                                      <p:cBhvr>
                                        <p:cTn dur="500"/>
                                        <p:tgtEl>
                                          <p:spTgt spid="292">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12" st="12"/>
                                            </p:txEl>
                                          </p:spTgt>
                                        </p:tgtEl>
                                        <p:attrNameLst>
                                          <p:attrName>style.visibility</p:attrName>
                                        </p:attrNameLst>
                                      </p:cBhvr>
                                      <p:to>
                                        <p:strVal val="visible"/>
                                      </p:to>
                                    </p:set>
                                    <p:animEffect filter="fade" transition="in">
                                      <p:cBhvr>
                                        <p:cTn dur="500"/>
                                        <p:tgtEl>
                                          <p:spTgt spid="292">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13" st="13"/>
                                            </p:txEl>
                                          </p:spTgt>
                                        </p:tgtEl>
                                        <p:attrNameLst>
                                          <p:attrName>style.visibility</p:attrName>
                                        </p:attrNameLst>
                                      </p:cBhvr>
                                      <p:to>
                                        <p:strVal val="visible"/>
                                      </p:to>
                                    </p:set>
                                    <p:animEffect filter="fade" transition="in">
                                      <p:cBhvr>
                                        <p:cTn dur="500"/>
                                        <p:tgtEl>
                                          <p:spTgt spid="292">
                                            <p:txEl>
                                              <p:pRg end="13" st="1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2">
                                            <p:txEl>
                                              <p:pRg end="14" st="14"/>
                                            </p:txEl>
                                          </p:spTgt>
                                        </p:tgtEl>
                                        <p:attrNameLst>
                                          <p:attrName>style.visibility</p:attrName>
                                        </p:attrNameLst>
                                      </p:cBhvr>
                                      <p:to>
                                        <p:strVal val="visible"/>
                                      </p:to>
                                    </p:set>
                                    <p:animEffect filter="fade" transition="in">
                                      <p:cBhvr>
                                        <p:cTn dur="500"/>
                                        <p:tgtEl>
                                          <p:spTgt spid="292">
                                            <p:txEl>
                                              <p:pRg end="14" st="1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pic>
        <p:nvPicPr>
          <p:cNvPr id="1798" name="Google Shape;1798;g2fc71569728_0_3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99" name="Google Shape;1799;g2fc71569728_0_3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00" name="Google Shape;1800;g2fc71569728_0_35"/>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Vai trò của conatainerization </a:t>
            </a:r>
            <a:r>
              <a:rPr b="1" lang="en-US" sz="3200">
                <a:solidFill>
                  <a:srgbClr val="42A1DC"/>
                </a:solidFill>
                <a:latin typeface="Ubuntu"/>
                <a:ea typeface="Ubuntu"/>
                <a:cs typeface="Ubuntu"/>
                <a:sym typeface="Ubuntu"/>
              </a:rPr>
              <a:t>?</a:t>
            </a:r>
            <a:endParaRPr b="1" i="0" sz="1400" u="none" cap="none" strike="noStrike">
              <a:solidFill>
                <a:srgbClr val="2B0A3D"/>
              </a:solidFill>
              <a:latin typeface="Ubuntu"/>
              <a:ea typeface="Ubuntu"/>
              <a:cs typeface="Ubuntu"/>
              <a:sym typeface="Ubuntu"/>
            </a:endParaRPr>
          </a:p>
        </p:txBody>
      </p:sp>
      <p:pic>
        <p:nvPicPr>
          <p:cNvPr id="1801" name="Google Shape;1801;g2fc71569728_0_35"/>
          <p:cNvPicPr preferRelativeResize="0"/>
          <p:nvPr/>
        </p:nvPicPr>
        <p:blipFill>
          <a:blip r:embed="rId5">
            <a:alphaModFix/>
          </a:blip>
          <a:stretch>
            <a:fillRect/>
          </a:stretch>
        </p:blipFill>
        <p:spPr>
          <a:xfrm>
            <a:off x="897200" y="1133376"/>
            <a:ext cx="10397588" cy="5353087"/>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pic>
        <p:nvPicPr>
          <p:cNvPr id="1807" name="Google Shape;1807;g2fc71569728_0_4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08" name="Google Shape;1808;g2fc71569728_0_4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09" name="Google Shape;1809;g2fc71569728_0_45"/>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Các thành phần chính của Docker</a:t>
            </a:r>
            <a:r>
              <a:rPr b="1" lang="en-US" sz="3200">
                <a:solidFill>
                  <a:srgbClr val="42A1DC"/>
                </a:solidFill>
                <a:latin typeface="Ubuntu"/>
                <a:ea typeface="Ubuntu"/>
                <a:cs typeface="Ubuntu"/>
                <a:sym typeface="Ubuntu"/>
              </a:rPr>
              <a:t> ?</a:t>
            </a:r>
            <a:endParaRPr b="1" i="0" sz="1400" u="none" cap="none" strike="noStrike">
              <a:solidFill>
                <a:srgbClr val="2B0A3D"/>
              </a:solidFill>
              <a:latin typeface="Ubuntu"/>
              <a:ea typeface="Ubuntu"/>
              <a:cs typeface="Ubuntu"/>
              <a:sym typeface="Ubuntu"/>
            </a:endParaRPr>
          </a:p>
        </p:txBody>
      </p:sp>
      <p:sp>
        <p:nvSpPr>
          <p:cNvPr id="1810" name="Google Shape;1810;g2fc71569728_0_45"/>
          <p:cNvSpPr txBox="1"/>
          <p:nvPr/>
        </p:nvSpPr>
        <p:spPr>
          <a:xfrm>
            <a:off x="492975" y="1095313"/>
            <a:ext cx="99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Để hiểu rõ cách thức hoạt động của Docker, bạn cần làm quen với các thành phần chính của nó</a:t>
            </a:r>
            <a:endParaRPr/>
          </a:p>
        </p:txBody>
      </p:sp>
      <p:pic>
        <p:nvPicPr>
          <p:cNvPr id="1811" name="Google Shape;1811;g2fc71569728_0_45"/>
          <p:cNvPicPr preferRelativeResize="0"/>
          <p:nvPr/>
        </p:nvPicPr>
        <p:blipFill>
          <a:blip r:embed="rId5">
            <a:alphaModFix/>
          </a:blip>
          <a:stretch>
            <a:fillRect/>
          </a:stretch>
        </p:blipFill>
        <p:spPr>
          <a:xfrm>
            <a:off x="396025" y="1639650"/>
            <a:ext cx="9693651" cy="48468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pic>
        <p:nvPicPr>
          <p:cNvPr id="1817" name="Google Shape;1817;g2fc71569728_0_6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18" name="Google Shape;1818;g2fc71569728_0_6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19" name="Google Shape;1819;g2fc71569728_0_60"/>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Docker Engine</a:t>
            </a:r>
            <a:endParaRPr b="1" i="0" sz="1400" u="none" cap="none" strike="noStrike">
              <a:solidFill>
                <a:srgbClr val="2B0A3D"/>
              </a:solidFill>
              <a:latin typeface="Ubuntu"/>
              <a:ea typeface="Ubuntu"/>
              <a:cs typeface="Ubuntu"/>
              <a:sym typeface="Ubuntu"/>
            </a:endParaRPr>
          </a:p>
        </p:txBody>
      </p:sp>
      <p:pic>
        <p:nvPicPr>
          <p:cNvPr id="1820" name="Google Shape;1820;g2fc71569728_0_60"/>
          <p:cNvPicPr preferRelativeResize="0"/>
          <p:nvPr/>
        </p:nvPicPr>
        <p:blipFill>
          <a:blip r:embed="rId5">
            <a:alphaModFix/>
          </a:blip>
          <a:stretch>
            <a:fillRect/>
          </a:stretch>
        </p:blipFill>
        <p:spPr>
          <a:xfrm>
            <a:off x="685650" y="762325"/>
            <a:ext cx="11420700" cy="6106650"/>
          </a:xfrm>
          <a:prstGeom prst="rect">
            <a:avLst/>
          </a:prstGeom>
          <a:noFill/>
          <a:ln>
            <a:noFill/>
          </a:ln>
        </p:spPr>
      </p:pic>
      <p:sp>
        <p:nvSpPr>
          <p:cNvPr id="1821" name="Google Shape;1821;g2fc71569728_0_60"/>
          <p:cNvSpPr txBox="1"/>
          <p:nvPr/>
        </p:nvSpPr>
        <p:spPr>
          <a:xfrm>
            <a:off x="0" y="1441200"/>
            <a:ext cx="4117800" cy="1914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Docker CLI</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Docker API</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Docker Daemon</a:t>
            </a:r>
            <a:endParaRPr sz="2800">
              <a:solidFill>
                <a:schemeClr val="dk1"/>
              </a:solidFill>
              <a:latin typeface="Calibri"/>
              <a:ea typeface="Calibri"/>
              <a:cs typeface="Calibri"/>
              <a:sym typeface="Calibri"/>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pic>
        <p:nvPicPr>
          <p:cNvPr id="1827" name="Google Shape;1827;g2fc71569728_0_7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28" name="Google Shape;1828;g2fc71569728_0_7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29" name="Google Shape;1829;g2fc71569728_0_73"/>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Docker Image</a:t>
            </a:r>
            <a:endParaRPr b="1" i="0" sz="1400" u="none" cap="none" strike="noStrike">
              <a:solidFill>
                <a:srgbClr val="2B0A3D"/>
              </a:solidFill>
              <a:latin typeface="Ubuntu"/>
              <a:ea typeface="Ubuntu"/>
              <a:cs typeface="Ubuntu"/>
              <a:sym typeface="Ubuntu"/>
            </a:endParaRPr>
          </a:p>
        </p:txBody>
      </p:sp>
      <p:pic>
        <p:nvPicPr>
          <p:cNvPr id="1830" name="Google Shape;1830;g2fc71569728_0_73"/>
          <p:cNvPicPr preferRelativeResize="0"/>
          <p:nvPr/>
        </p:nvPicPr>
        <p:blipFill>
          <a:blip r:embed="rId5">
            <a:alphaModFix/>
          </a:blip>
          <a:stretch>
            <a:fillRect/>
          </a:stretch>
        </p:blipFill>
        <p:spPr>
          <a:xfrm>
            <a:off x="2153225" y="1378426"/>
            <a:ext cx="7727900" cy="41011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pic>
        <p:nvPicPr>
          <p:cNvPr id="1836" name="Google Shape;1836;g2fc71569728_0_8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37" name="Google Shape;1837;g2fc71569728_0_8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38" name="Google Shape;1838;g2fc71569728_0_83"/>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Docker Containers</a:t>
            </a:r>
            <a:endParaRPr b="1" i="0" sz="1400" u="none" cap="none" strike="noStrike">
              <a:solidFill>
                <a:srgbClr val="2B0A3D"/>
              </a:solidFill>
              <a:latin typeface="Ubuntu"/>
              <a:ea typeface="Ubuntu"/>
              <a:cs typeface="Ubuntu"/>
              <a:sym typeface="Ubuntu"/>
            </a:endParaRPr>
          </a:p>
        </p:txBody>
      </p:sp>
      <p:pic>
        <p:nvPicPr>
          <p:cNvPr id="1839" name="Google Shape;1839;g2fc71569728_0_83"/>
          <p:cNvPicPr preferRelativeResize="0"/>
          <p:nvPr/>
        </p:nvPicPr>
        <p:blipFill>
          <a:blip r:embed="rId5">
            <a:alphaModFix/>
          </a:blip>
          <a:stretch>
            <a:fillRect/>
          </a:stretch>
        </p:blipFill>
        <p:spPr>
          <a:xfrm>
            <a:off x="2079263" y="885722"/>
            <a:ext cx="7323025" cy="6036199"/>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pic>
        <p:nvPicPr>
          <p:cNvPr id="1845" name="Google Shape;1845;g2fc71569728_0_9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46" name="Google Shape;1846;g2fc71569728_0_9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47" name="Google Shape;1847;g2fc71569728_0_92"/>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Docker Hub</a:t>
            </a:r>
            <a:endParaRPr b="1" i="0" sz="1400" u="none" cap="none" strike="noStrike">
              <a:solidFill>
                <a:srgbClr val="2B0A3D"/>
              </a:solidFill>
              <a:latin typeface="Ubuntu"/>
              <a:ea typeface="Ubuntu"/>
              <a:cs typeface="Ubuntu"/>
              <a:sym typeface="Ubuntu"/>
            </a:endParaRPr>
          </a:p>
        </p:txBody>
      </p:sp>
      <p:pic>
        <p:nvPicPr>
          <p:cNvPr id="1848" name="Google Shape;1848;g2fc71569728_0_92"/>
          <p:cNvPicPr preferRelativeResize="0"/>
          <p:nvPr/>
        </p:nvPicPr>
        <p:blipFill>
          <a:blip r:embed="rId5">
            <a:alphaModFix/>
          </a:blip>
          <a:stretch>
            <a:fillRect/>
          </a:stretch>
        </p:blipFill>
        <p:spPr>
          <a:xfrm>
            <a:off x="1518400" y="1044602"/>
            <a:ext cx="8879688" cy="55959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pic>
        <p:nvPicPr>
          <p:cNvPr id="1854" name="Google Shape;1854;g312d7c80586_1_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55" name="Google Shape;1855;g312d7c80586_1_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56" name="Google Shape;1856;g312d7c80586_1_7"/>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Kubernetes Là Gì ?</a:t>
            </a:r>
            <a:endParaRPr/>
          </a:p>
        </p:txBody>
      </p:sp>
      <p:pic>
        <p:nvPicPr>
          <p:cNvPr id="1857" name="Google Shape;1857;g312d7c80586_1_7"/>
          <p:cNvPicPr preferRelativeResize="0"/>
          <p:nvPr/>
        </p:nvPicPr>
        <p:blipFill>
          <a:blip r:embed="rId5">
            <a:alphaModFix/>
          </a:blip>
          <a:stretch>
            <a:fillRect/>
          </a:stretch>
        </p:blipFill>
        <p:spPr>
          <a:xfrm>
            <a:off x="5250125" y="1202850"/>
            <a:ext cx="6671250" cy="5148876"/>
          </a:xfrm>
          <a:prstGeom prst="rect">
            <a:avLst/>
          </a:prstGeom>
          <a:noFill/>
          <a:ln>
            <a:noFill/>
          </a:ln>
        </p:spPr>
      </p:pic>
      <p:sp>
        <p:nvSpPr>
          <p:cNvPr id="1858" name="Google Shape;1858;g312d7c80586_1_7"/>
          <p:cNvSpPr txBox="1"/>
          <p:nvPr/>
        </p:nvSpPr>
        <p:spPr>
          <a:xfrm>
            <a:off x="138075" y="1488200"/>
            <a:ext cx="5050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Kubernetes viết tắt K8s là một hệ thống điều phối container mã nguồn mở (open sources container orchestration tool) được phát triển bởi Google.</a:t>
            </a:r>
            <a:endParaRPr sz="1800"/>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pic>
        <p:nvPicPr>
          <p:cNvPr id="1864" name="Google Shape;1864;g312d7c80586_1_1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65" name="Google Shape;1865;g312d7c80586_1_1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66" name="Google Shape;1866;g312d7c80586_1_19"/>
          <p:cNvSpPr txBox="1"/>
          <p:nvPr/>
        </p:nvSpPr>
        <p:spPr>
          <a:xfrm>
            <a:off x="1195925" y="17733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Nên dùng Kubernetes khi nào</a:t>
            </a:r>
            <a:endParaRPr/>
          </a:p>
        </p:txBody>
      </p:sp>
      <p:sp>
        <p:nvSpPr>
          <p:cNvPr id="1867" name="Google Shape;1867;g312d7c80586_1_19"/>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pic>
        <p:nvPicPr>
          <p:cNvPr id="1868" name="Google Shape;1868;g312d7c80586_1_19"/>
          <p:cNvPicPr preferRelativeResize="0"/>
          <p:nvPr/>
        </p:nvPicPr>
        <p:blipFill>
          <a:blip r:embed="rId5">
            <a:alphaModFix/>
          </a:blip>
          <a:stretch>
            <a:fillRect/>
          </a:stretch>
        </p:blipFill>
        <p:spPr>
          <a:xfrm>
            <a:off x="1978900" y="1146538"/>
            <a:ext cx="8810196" cy="495573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pic>
        <p:nvPicPr>
          <p:cNvPr id="1874" name="Google Shape;1874;g312d7c80586_1_3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75" name="Google Shape;1875;g312d7c80586_1_35"/>
          <p:cNvPicPr preferRelativeResize="0"/>
          <p:nvPr/>
        </p:nvPicPr>
        <p:blipFill rotWithShape="1">
          <a:blip r:embed="rId4">
            <a:alphaModFix/>
          </a:blip>
          <a:srcRect b="0" l="0" r="0" t="0"/>
          <a:stretch/>
        </p:blipFill>
        <p:spPr>
          <a:xfrm>
            <a:off x="9288971" y="6587973"/>
            <a:ext cx="3077004" cy="371527"/>
          </a:xfrm>
          <a:prstGeom prst="rect">
            <a:avLst/>
          </a:prstGeom>
          <a:noFill/>
          <a:ln>
            <a:noFill/>
          </a:ln>
        </p:spPr>
      </p:pic>
      <p:sp>
        <p:nvSpPr>
          <p:cNvPr id="1876" name="Google Shape;1876;g312d7c80586_1_35"/>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pic>
        <p:nvPicPr>
          <p:cNvPr id="1877" name="Google Shape;1877;g312d7c80586_1_35"/>
          <p:cNvPicPr preferRelativeResize="0"/>
          <p:nvPr/>
        </p:nvPicPr>
        <p:blipFill>
          <a:blip r:embed="rId5">
            <a:alphaModFix/>
          </a:blip>
          <a:stretch>
            <a:fillRect/>
          </a:stretch>
        </p:blipFill>
        <p:spPr>
          <a:xfrm>
            <a:off x="1277913" y="40838"/>
            <a:ext cx="9636178" cy="67763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pic>
        <p:nvPicPr>
          <p:cNvPr id="1883" name="Google Shape;1883;g312d7c80586_1_5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84" name="Google Shape;1884;g312d7c80586_1_5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85" name="Google Shape;1885;g312d7c80586_1_53"/>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pic>
        <p:nvPicPr>
          <p:cNvPr id="1886" name="Google Shape;1886;g312d7c80586_1_53"/>
          <p:cNvPicPr preferRelativeResize="0"/>
          <p:nvPr/>
        </p:nvPicPr>
        <p:blipFill>
          <a:blip r:embed="rId5">
            <a:alphaModFix/>
          </a:blip>
          <a:stretch>
            <a:fillRect/>
          </a:stretch>
        </p:blipFill>
        <p:spPr>
          <a:xfrm>
            <a:off x="2099654" y="76975"/>
            <a:ext cx="8426826" cy="65116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with Microservice</a:t>
            </a:r>
            <a:endParaRPr b="1" i="0" sz="2000" u="none" cap="none" strike="noStrike">
              <a:solidFill>
                <a:srgbClr val="2B0A3D"/>
              </a:solidFill>
              <a:latin typeface="Ubuntu"/>
              <a:ea typeface="Ubuntu"/>
              <a:cs typeface="Ubuntu"/>
              <a:sym typeface="Ubuntu"/>
            </a:endParaRPr>
          </a:p>
        </p:txBody>
      </p:sp>
      <p:pic>
        <p:nvPicPr>
          <p:cNvPr id="307" name="Google Shape;307;p1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08" name="Google Shape;308;p1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309" name="Google Shape;309;p17"/>
          <p:cNvSpPr txBox="1"/>
          <p:nvPr/>
        </p:nvSpPr>
        <p:spPr>
          <a:xfrm>
            <a:off x="453788" y="1375981"/>
            <a:ext cx="994580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a:solidFill>
                  <a:srgbClr val="000000"/>
                </a:solidFill>
                <a:latin typeface="Arial"/>
                <a:ea typeface="Arial"/>
                <a:cs typeface="Arial"/>
                <a:sym typeface="Arial"/>
              </a:rPr>
              <a:t>-  Spring Cloud là một công nghệ phần mềm sử dụng để phát triển các ứng dụng phân tán.</a:t>
            </a:r>
            <a:endParaRPr sz="2800">
              <a:solidFill>
                <a:schemeClr val="dk1"/>
              </a:solidFill>
              <a:latin typeface="Calibri"/>
              <a:ea typeface="Calibri"/>
              <a:cs typeface="Calibri"/>
              <a:sym typeface="Calibri"/>
            </a:endParaRPr>
          </a:p>
        </p:txBody>
      </p:sp>
      <p:pic>
        <p:nvPicPr>
          <p:cNvPr id="310" name="Google Shape;310;p17"/>
          <p:cNvPicPr preferRelativeResize="0"/>
          <p:nvPr/>
        </p:nvPicPr>
        <p:blipFill rotWithShape="1">
          <a:blip r:embed="rId5">
            <a:alphaModFix/>
          </a:blip>
          <a:srcRect b="0" l="0" r="0" t="0"/>
          <a:stretch/>
        </p:blipFill>
        <p:spPr>
          <a:xfrm>
            <a:off x="649961" y="2708384"/>
            <a:ext cx="6306430" cy="36390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pic>
        <p:nvPicPr>
          <p:cNvPr id="1892" name="Google Shape;1892;g312d7c80586_1_6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893" name="Google Shape;1893;g312d7c80586_1_6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894" name="Google Shape;1894;g312d7c80586_1_66"/>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895" name="Google Shape;1895;g312d7c80586_1_66"/>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Kubernetes Architecture</a:t>
            </a:r>
            <a:endParaRPr/>
          </a:p>
        </p:txBody>
      </p:sp>
      <p:pic>
        <p:nvPicPr>
          <p:cNvPr id="1896" name="Google Shape;1896;g312d7c80586_1_66"/>
          <p:cNvPicPr preferRelativeResize="0"/>
          <p:nvPr/>
        </p:nvPicPr>
        <p:blipFill>
          <a:blip r:embed="rId5">
            <a:alphaModFix/>
          </a:blip>
          <a:stretch>
            <a:fillRect/>
          </a:stretch>
        </p:blipFill>
        <p:spPr>
          <a:xfrm>
            <a:off x="1795075" y="755000"/>
            <a:ext cx="8035075" cy="602630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pic>
        <p:nvPicPr>
          <p:cNvPr id="1902" name="Google Shape;1902;g312d7c80586_3_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03" name="Google Shape;1903;g312d7c80586_3_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04" name="Google Shape;1904;g312d7c80586_3_7"/>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905" name="Google Shape;1905;g312d7c80586_3_7"/>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Kubernetes Architecture</a:t>
            </a:r>
            <a:endParaRPr/>
          </a:p>
        </p:txBody>
      </p:sp>
      <p:pic>
        <p:nvPicPr>
          <p:cNvPr id="1906" name="Google Shape;1906;g312d7c80586_3_7"/>
          <p:cNvPicPr preferRelativeResize="0"/>
          <p:nvPr/>
        </p:nvPicPr>
        <p:blipFill>
          <a:blip r:embed="rId5">
            <a:alphaModFix/>
          </a:blip>
          <a:stretch>
            <a:fillRect/>
          </a:stretch>
        </p:blipFill>
        <p:spPr>
          <a:xfrm>
            <a:off x="2030350" y="670275"/>
            <a:ext cx="8255275" cy="6191451"/>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pic>
        <p:nvPicPr>
          <p:cNvPr id="1912" name="Google Shape;1912;g312d7c80586_3_1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13" name="Google Shape;1913;g312d7c80586_3_1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14" name="Google Shape;1914;g312d7c80586_3_19"/>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915" name="Google Shape;1915;g312d7c80586_3_19"/>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Kubernetes </a:t>
            </a:r>
            <a:r>
              <a:rPr b="1" lang="en-US" sz="3200">
                <a:solidFill>
                  <a:srgbClr val="42A1DC"/>
                </a:solidFill>
                <a:latin typeface="Ubuntu"/>
                <a:ea typeface="Ubuntu"/>
                <a:cs typeface="Ubuntu"/>
                <a:sym typeface="Ubuntu"/>
              </a:rPr>
              <a:t>vs Docker</a:t>
            </a:r>
            <a:endParaRPr/>
          </a:p>
        </p:txBody>
      </p:sp>
      <p:pic>
        <p:nvPicPr>
          <p:cNvPr id="1916" name="Google Shape;1916;g312d7c80586_3_19"/>
          <p:cNvPicPr preferRelativeResize="0"/>
          <p:nvPr/>
        </p:nvPicPr>
        <p:blipFill>
          <a:blip r:embed="rId5">
            <a:alphaModFix/>
          </a:blip>
          <a:stretch>
            <a:fillRect/>
          </a:stretch>
        </p:blipFill>
        <p:spPr>
          <a:xfrm>
            <a:off x="800400" y="859425"/>
            <a:ext cx="10346159" cy="56270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pic>
        <p:nvPicPr>
          <p:cNvPr id="1922" name="Google Shape;1922;g31b03a12e04_0_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23" name="Google Shape;1923;g31b03a12e04_0_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24" name="Google Shape;1924;g31b03a12e04_0_0"/>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925" name="Google Shape;1925;g31b03a12e04_0_0"/>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VPS</a:t>
            </a:r>
            <a:endParaRPr/>
          </a:p>
        </p:txBody>
      </p:sp>
      <p:pic>
        <p:nvPicPr>
          <p:cNvPr id="1926" name="Google Shape;1926;g31b03a12e04_0_0"/>
          <p:cNvPicPr preferRelativeResize="0"/>
          <p:nvPr/>
        </p:nvPicPr>
        <p:blipFill>
          <a:blip r:embed="rId5">
            <a:alphaModFix/>
          </a:blip>
          <a:stretch>
            <a:fillRect/>
          </a:stretch>
        </p:blipFill>
        <p:spPr>
          <a:xfrm>
            <a:off x="1415125" y="787251"/>
            <a:ext cx="9089700" cy="593847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pic>
        <p:nvPicPr>
          <p:cNvPr id="1932" name="Google Shape;1932;g31b03a12e04_0_1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33" name="Google Shape;1933;g31b03a12e04_0_1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34" name="Google Shape;1934;g31b03a12e04_0_10"/>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935" name="Google Shape;1935;g31b03a12e04_0_10"/>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VPS</a:t>
            </a:r>
            <a:endParaRPr/>
          </a:p>
        </p:txBody>
      </p:sp>
      <p:pic>
        <p:nvPicPr>
          <p:cNvPr id="1936" name="Google Shape;1936;g31b03a12e04_0_10"/>
          <p:cNvPicPr preferRelativeResize="0"/>
          <p:nvPr/>
        </p:nvPicPr>
        <p:blipFill>
          <a:blip r:embed="rId5">
            <a:alphaModFix/>
          </a:blip>
          <a:stretch>
            <a:fillRect/>
          </a:stretch>
        </p:blipFill>
        <p:spPr>
          <a:xfrm>
            <a:off x="935275" y="881325"/>
            <a:ext cx="10102500" cy="578942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pic>
        <p:nvPicPr>
          <p:cNvPr id="1942" name="Google Shape;1942;g31b03a12e04_0_3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43" name="Google Shape;1943;g31b03a12e04_0_3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44" name="Google Shape;1944;g31b03a12e04_0_33"/>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945" name="Google Shape;1945;g31b03a12e04_0_33"/>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Types of Web hosting</a:t>
            </a:r>
            <a:endParaRPr/>
          </a:p>
        </p:txBody>
      </p:sp>
      <p:pic>
        <p:nvPicPr>
          <p:cNvPr id="1946" name="Google Shape;1946;g31b03a12e04_0_33"/>
          <p:cNvPicPr preferRelativeResize="0"/>
          <p:nvPr/>
        </p:nvPicPr>
        <p:blipFill>
          <a:blip r:embed="rId5">
            <a:alphaModFix/>
          </a:blip>
          <a:stretch>
            <a:fillRect/>
          </a:stretch>
        </p:blipFill>
        <p:spPr>
          <a:xfrm>
            <a:off x="988475" y="866425"/>
            <a:ext cx="9877075" cy="569832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pic>
        <p:nvPicPr>
          <p:cNvPr id="1952" name="Google Shape;1952;g31bc0e5c0eb_0_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53" name="Google Shape;1953;g31bc0e5c0eb_0_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54" name="Google Shape;1954;g31bc0e5c0eb_0_0"/>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955" name="Google Shape;1955;g31bc0e5c0eb_0_0"/>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Proxy là gì ?</a:t>
            </a:r>
            <a:endParaRPr/>
          </a:p>
        </p:txBody>
      </p:sp>
      <p:pic>
        <p:nvPicPr>
          <p:cNvPr id="1956" name="Google Shape;1956;g31bc0e5c0eb_0_0"/>
          <p:cNvPicPr preferRelativeResize="0"/>
          <p:nvPr/>
        </p:nvPicPr>
        <p:blipFill>
          <a:blip r:embed="rId5">
            <a:alphaModFix/>
          </a:blip>
          <a:stretch>
            <a:fillRect/>
          </a:stretch>
        </p:blipFill>
        <p:spPr>
          <a:xfrm>
            <a:off x="684750" y="1223963"/>
            <a:ext cx="11087100" cy="441007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pic>
        <p:nvPicPr>
          <p:cNvPr id="1962" name="Google Shape;1962;g31bc0e5c0eb_0_1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63" name="Google Shape;1963;g31bc0e5c0eb_0_1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64" name="Google Shape;1964;g31bc0e5c0eb_0_12"/>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965" name="Google Shape;1965;g31bc0e5c0eb_0_12"/>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Reverse Proxy</a:t>
            </a:r>
            <a:r>
              <a:rPr b="1" lang="en-US" sz="3200">
                <a:solidFill>
                  <a:srgbClr val="42A1DC"/>
                </a:solidFill>
                <a:latin typeface="Ubuntu"/>
                <a:ea typeface="Ubuntu"/>
                <a:cs typeface="Ubuntu"/>
                <a:sym typeface="Ubuntu"/>
              </a:rPr>
              <a:t> là gì ?</a:t>
            </a:r>
            <a:endParaRPr/>
          </a:p>
        </p:txBody>
      </p:sp>
      <p:pic>
        <p:nvPicPr>
          <p:cNvPr id="1966" name="Google Shape;1966;g31bc0e5c0eb_0_12"/>
          <p:cNvPicPr preferRelativeResize="0"/>
          <p:nvPr/>
        </p:nvPicPr>
        <p:blipFill>
          <a:blip r:embed="rId5">
            <a:alphaModFix/>
          </a:blip>
          <a:stretch>
            <a:fillRect/>
          </a:stretch>
        </p:blipFill>
        <p:spPr>
          <a:xfrm>
            <a:off x="1389850" y="1121262"/>
            <a:ext cx="9230948" cy="4615474"/>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pic>
        <p:nvPicPr>
          <p:cNvPr id="1972" name="Google Shape;1972;g31bc0e5c0eb_0_2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73" name="Google Shape;1973;g31bc0e5c0eb_0_2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74" name="Google Shape;1974;g31bc0e5c0eb_0_25"/>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975" name="Google Shape;1975;g31bc0e5c0eb_0_25"/>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Reverse Proxy là gì ?</a:t>
            </a:r>
            <a:endParaRPr/>
          </a:p>
        </p:txBody>
      </p:sp>
      <p:pic>
        <p:nvPicPr>
          <p:cNvPr id="1976" name="Google Shape;1976;g31bc0e5c0eb_0_25"/>
          <p:cNvPicPr preferRelativeResize="0"/>
          <p:nvPr/>
        </p:nvPicPr>
        <p:blipFill>
          <a:blip r:embed="rId5">
            <a:alphaModFix/>
          </a:blip>
          <a:stretch>
            <a:fillRect/>
          </a:stretch>
        </p:blipFill>
        <p:spPr>
          <a:xfrm>
            <a:off x="1389850" y="1121262"/>
            <a:ext cx="9230948" cy="4615474"/>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pic>
        <p:nvPicPr>
          <p:cNvPr id="1982" name="Google Shape;1982;g31bc0e5c0eb_0_3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83" name="Google Shape;1983;g31bc0e5c0eb_0_3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84" name="Google Shape;1984;g31bc0e5c0eb_0_34"/>
          <p:cNvSpPr txBox="1"/>
          <p:nvPr/>
        </p:nvSpPr>
        <p:spPr>
          <a:xfrm>
            <a:off x="1902450" y="1166000"/>
            <a:ext cx="8963100" cy="400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SzPts val="1400"/>
              <a:buNone/>
            </a:pPr>
            <a:r>
              <a:t/>
            </a:r>
            <a:endParaRPr/>
          </a:p>
        </p:txBody>
      </p:sp>
      <p:sp>
        <p:nvSpPr>
          <p:cNvPr id="1985" name="Google Shape;1985;g31bc0e5c0eb_0_34"/>
          <p:cNvSpPr txBox="1"/>
          <p:nvPr/>
        </p:nvSpPr>
        <p:spPr>
          <a:xfrm>
            <a:off x="1195925" y="85282"/>
            <a:ext cx="9089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2A1DC"/>
                </a:solidFill>
                <a:latin typeface="Ubuntu"/>
                <a:ea typeface="Ubuntu"/>
                <a:cs typeface="Ubuntu"/>
                <a:sym typeface="Ubuntu"/>
              </a:rPr>
              <a:t>Tại sao cần </a:t>
            </a:r>
            <a:r>
              <a:rPr b="1" lang="en-US" sz="3200">
                <a:solidFill>
                  <a:srgbClr val="42A1DC"/>
                </a:solidFill>
                <a:latin typeface="Ubuntu"/>
                <a:ea typeface="Ubuntu"/>
                <a:cs typeface="Ubuntu"/>
                <a:sym typeface="Ubuntu"/>
              </a:rPr>
              <a:t>Reverse Proxy ?</a:t>
            </a:r>
            <a:endParaRPr/>
          </a:p>
        </p:txBody>
      </p:sp>
      <p:sp>
        <p:nvSpPr>
          <p:cNvPr id="1986" name="Google Shape;1986;g31bc0e5c0eb_0_34"/>
          <p:cNvSpPr txBox="1"/>
          <p:nvPr/>
        </p:nvSpPr>
        <p:spPr>
          <a:xfrm>
            <a:off x="498750" y="1166000"/>
            <a:ext cx="3000000" cy="1177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1B1B1B"/>
              </a:buClr>
              <a:buSzPts val="1350"/>
              <a:buFont typeface="Open Sans"/>
              <a:buAutoNum type="arabicPeriod"/>
            </a:pPr>
            <a:r>
              <a:rPr lang="en-US" sz="1200">
                <a:solidFill>
                  <a:schemeClr val="dk1"/>
                </a:solidFill>
                <a:highlight>
                  <a:srgbClr val="FFFFFF"/>
                </a:highlight>
              </a:rPr>
              <a:t>Phân phối tải hiệu quả:</a:t>
            </a:r>
            <a:endParaRPr sz="1350">
              <a:solidFill>
                <a:srgbClr val="1B1B1B"/>
              </a:solidFill>
              <a:highlight>
                <a:srgbClr val="FFFFFF"/>
              </a:highlight>
              <a:latin typeface="Open Sans"/>
              <a:ea typeface="Open Sans"/>
              <a:cs typeface="Open Sans"/>
              <a:sym typeface="Open Sans"/>
            </a:endParaRPr>
          </a:p>
          <a:p>
            <a:pPr indent="-314325" lvl="0" marL="457200" rtl="0" algn="l">
              <a:spcBef>
                <a:spcPts val="0"/>
              </a:spcBef>
              <a:spcAft>
                <a:spcPts val="0"/>
              </a:spcAft>
              <a:buClr>
                <a:srgbClr val="1B1B1B"/>
              </a:buClr>
              <a:buSzPts val="1350"/>
              <a:buFont typeface="Open Sans"/>
              <a:buAutoNum type="arabicPeriod"/>
            </a:pPr>
            <a:r>
              <a:rPr lang="en-US" sz="1200">
                <a:solidFill>
                  <a:schemeClr val="dk1"/>
                </a:solidFill>
                <a:highlight>
                  <a:srgbClr val="FFFFFF"/>
                </a:highlight>
              </a:rPr>
              <a:t>Tăng tốc độ tải trang:</a:t>
            </a:r>
            <a:endParaRPr sz="1350">
              <a:solidFill>
                <a:srgbClr val="1B1B1B"/>
              </a:solidFill>
              <a:highlight>
                <a:srgbClr val="FFFFFF"/>
              </a:highlight>
              <a:latin typeface="Open Sans"/>
              <a:ea typeface="Open Sans"/>
              <a:cs typeface="Open Sans"/>
              <a:sym typeface="Open Sans"/>
            </a:endParaRPr>
          </a:p>
          <a:p>
            <a:pPr indent="-314325" lvl="0" marL="457200" rtl="0" algn="l">
              <a:spcBef>
                <a:spcPts val="0"/>
              </a:spcBef>
              <a:spcAft>
                <a:spcPts val="0"/>
              </a:spcAft>
              <a:buClr>
                <a:srgbClr val="1B1B1B"/>
              </a:buClr>
              <a:buSzPts val="1350"/>
              <a:buFont typeface="Open Sans"/>
              <a:buAutoNum type="arabicPeriod"/>
            </a:pPr>
            <a:r>
              <a:rPr lang="en-US" sz="1200">
                <a:solidFill>
                  <a:schemeClr val="dk1"/>
                </a:solidFill>
                <a:highlight>
                  <a:srgbClr val="FFFFFF"/>
                </a:highlight>
              </a:rPr>
              <a:t>Bảo mật tốt</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US" sz="1200">
                <a:solidFill>
                  <a:schemeClr val="dk1"/>
                </a:solidFill>
                <a:highlight>
                  <a:srgbClr val="FFFFFF"/>
                </a:highlight>
              </a:rPr>
              <a:t>Chấm dứt SSL</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US" sz="1200">
                <a:solidFill>
                  <a:schemeClr val="dk1"/>
                </a:solidFill>
                <a:highlight>
                  <a:srgbClr val="FFFFFF"/>
                </a:highlight>
              </a:rPr>
              <a:t>Chuyển hướng linh hoạt</a:t>
            </a:r>
            <a:endParaRPr sz="1200">
              <a:solidFill>
                <a:schemeClr val="dk1"/>
              </a:solidFill>
              <a:highlight>
                <a:srgbClr val="FFFFFF"/>
              </a:highlight>
            </a:endParaRPr>
          </a:p>
        </p:txBody>
      </p:sp>
      <p:pic>
        <p:nvPicPr>
          <p:cNvPr id="1987" name="Google Shape;1987;g31bc0e5c0eb_0_34"/>
          <p:cNvPicPr preferRelativeResize="0"/>
          <p:nvPr/>
        </p:nvPicPr>
        <p:blipFill>
          <a:blip r:embed="rId5">
            <a:alphaModFix/>
          </a:blip>
          <a:stretch>
            <a:fillRect/>
          </a:stretch>
        </p:blipFill>
        <p:spPr>
          <a:xfrm>
            <a:off x="4694025" y="1049800"/>
            <a:ext cx="6923209" cy="46154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8"/>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Service discovery</a:t>
            </a:r>
            <a:endParaRPr b="1" i="0" sz="2000" u="none" cap="none" strike="noStrike">
              <a:solidFill>
                <a:srgbClr val="2B0A3D"/>
              </a:solidFill>
              <a:latin typeface="Ubuntu"/>
              <a:ea typeface="Ubuntu"/>
              <a:cs typeface="Ubuntu"/>
              <a:sym typeface="Ubuntu"/>
            </a:endParaRPr>
          </a:p>
        </p:txBody>
      </p:sp>
      <p:pic>
        <p:nvPicPr>
          <p:cNvPr id="317" name="Google Shape;317;p1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18" name="Google Shape;318;p1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319" name="Google Shape;319;p18"/>
          <p:cNvPicPr preferRelativeResize="0"/>
          <p:nvPr/>
        </p:nvPicPr>
        <p:blipFill rotWithShape="1">
          <a:blip r:embed="rId5">
            <a:alphaModFix/>
          </a:blip>
          <a:srcRect b="0" l="0" r="0" t="0"/>
          <a:stretch/>
        </p:blipFill>
        <p:spPr>
          <a:xfrm>
            <a:off x="3172584" y="1134446"/>
            <a:ext cx="5601217" cy="5164353"/>
          </a:xfrm>
          <a:prstGeom prst="rect">
            <a:avLst/>
          </a:prstGeom>
          <a:noFill/>
          <a:ln>
            <a:noFill/>
          </a:ln>
        </p:spPr>
      </p:pic>
      <p:sp>
        <p:nvSpPr>
          <p:cNvPr id="320" name="Google Shape;320;p18"/>
          <p:cNvSpPr txBox="1"/>
          <p:nvPr/>
        </p:nvSpPr>
        <p:spPr>
          <a:xfrm>
            <a:off x="3971500" y="1965278"/>
            <a:ext cx="1828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Service name</a:t>
            </a:r>
            <a:endParaRPr/>
          </a:p>
        </p:txBody>
      </p:sp>
      <p:sp>
        <p:nvSpPr>
          <p:cNvPr id="321" name="Google Shape;321;p18"/>
          <p:cNvSpPr txBox="1"/>
          <p:nvPr/>
        </p:nvSpPr>
        <p:spPr>
          <a:xfrm>
            <a:off x="8393372" y="3070291"/>
            <a:ext cx="17469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Address Instance service</a:t>
            </a:r>
            <a:endParaRPr/>
          </a:p>
        </p:txBody>
      </p:sp>
      <p:sp>
        <p:nvSpPr>
          <p:cNvPr id="322" name="Google Shape;322;p18"/>
          <p:cNvSpPr txBox="1"/>
          <p:nvPr/>
        </p:nvSpPr>
        <p:spPr>
          <a:xfrm>
            <a:off x="4275731" y="3319572"/>
            <a:ext cx="30491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Address Instance service</a:t>
            </a:r>
            <a:endParaRPr/>
          </a:p>
        </p:txBody>
      </p:sp>
      <p:sp>
        <p:nvSpPr>
          <p:cNvPr id="323" name="Google Shape;323;p18"/>
          <p:cNvSpPr txBox="1"/>
          <p:nvPr/>
        </p:nvSpPr>
        <p:spPr>
          <a:xfrm>
            <a:off x="5262632" y="5313279"/>
            <a:ext cx="15694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Discovery server</a:t>
            </a:r>
            <a:endParaRPr b="1" i="0" sz="2000" u="none" cap="none" strike="noStrike">
              <a:solidFill>
                <a:srgbClr val="2B0A3D"/>
              </a:solidFill>
              <a:latin typeface="Ubuntu"/>
              <a:ea typeface="Ubuntu"/>
              <a:cs typeface="Ubuntu"/>
              <a:sym typeface="Ubuntu"/>
            </a:endParaRPr>
          </a:p>
        </p:txBody>
      </p:sp>
      <p:pic>
        <p:nvPicPr>
          <p:cNvPr id="330" name="Google Shape;330;p1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31" name="Google Shape;331;p1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332" name="Google Shape;332;p19"/>
          <p:cNvSpPr txBox="1"/>
          <p:nvPr/>
        </p:nvSpPr>
        <p:spPr>
          <a:xfrm>
            <a:off x="409433" y="1241946"/>
            <a:ext cx="67829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Tạo discovery server với spring cloud Eureka</a:t>
            </a:r>
            <a:endParaRPr/>
          </a:p>
        </p:txBody>
      </p:sp>
      <p:pic>
        <p:nvPicPr>
          <p:cNvPr id="333" name="Google Shape;333;p19"/>
          <p:cNvPicPr preferRelativeResize="0"/>
          <p:nvPr/>
        </p:nvPicPr>
        <p:blipFill rotWithShape="1">
          <a:blip r:embed="rId5">
            <a:alphaModFix/>
          </a:blip>
          <a:srcRect b="0" l="0" r="0" t="0"/>
          <a:stretch/>
        </p:blipFill>
        <p:spPr>
          <a:xfrm>
            <a:off x="0" y="1828801"/>
            <a:ext cx="11709779" cy="502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Microservices Architecture</a:t>
            </a:r>
            <a:endParaRPr b="1" i="0" sz="2000" u="none" cap="none" strike="noStrike">
              <a:solidFill>
                <a:srgbClr val="2B0A3D"/>
              </a:solidFill>
              <a:latin typeface="Ubuntu"/>
              <a:ea typeface="Ubuntu"/>
              <a:cs typeface="Ubuntu"/>
              <a:sym typeface="Ubuntu"/>
            </a:endParaRPr>
          </a:p>
        </p:txBody>
      </p:sp>
      <p:sp>
        <p:nvSpPr>
          <p:cNvPr id="112" name="Google Shape;112;p2"/>
          <p:cNvSpPr/>
          <p:nvPr/>
        </p:nvSpPr>
        <p:spPr>
          <a:xfrm>
            <a:off x="1172431" y="1513684"/>
            <a:ext cx="6533294" cy="3293209"/>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Introduction Microservices Architecture</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Architecture</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spcBef>
                <a:spcPts val="0"/>
              </a:spcBef>
              <a:spcAft>
                <a:spcPts val="0"/>
              </a:spcAft>
              <a:buNone/>
            </a:pPr>
            <a:r>
              <a:rPr b="1" i="0" lang="en-US" sz="1600" u="none" cap="none" strike="noStrike">
                <a:solidFill>
                  <a:srgbClr val="2B0A3D"/>
                </a:solidFill>
                <a:latin typeface="Ubuntu Medium"/>
                <a:ea typeface="Ubuntu Medium"/>
                <a:cs typeface="Ubuntu Medium"/>
                <a:sym typeface="Ubuntu Medium"/>
              </a:rPr>
              <a:t>Comunicating between</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spcBef>
                <a:spcPts val="0"/>
              </a:spcBef>
              <a:spcAft>
                <a:spcPts val="0"/>
              </a:spcAft>
              <a:buNone/>
            </a:pPr>
            <a:r>
              <a:rPr b="1" i="0" lang="en-US" sz="1600" u="none" cap="none" strike="noStrike">
                <a:solidFill>
                  <a:srgbClr val="2B0A3D"/>
                </a:solidFill>
                <a:latin typeface="Ubuntu Medium"/>
                <a:ea typeface="Ubuntu Medium"/>
                <a:cs typeface="Ubuntu Medium"/>
                <a:sym typeface="Ubuntu Medium"/>
              </a:rPr>
              <a:t>Securing Microservice</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p:txBody>
      </p:sp>
      <p:sp>
        <p:nvSpPr>
          <p:cNvPr id="113" name="Google Shape;113;p2"/>
          <p:cNvSpPr/>
          <p:nvPr/>
        </p:nvSpPr>
        <p:spPr>
          <a:xfrm>
            <a:off x="1214540" y="2487258"/>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grpSp>
        <p:nvGrpSpPr>
          <p:cNvPr id="114" name="Google Shape;114;p2"/>
          <p:cNvGrpSpPr/>
          <p:nvPr/>
        </p:nvGrpSpPr>
        <p:grpSpPr>
          <a:xfrm>
            <a:off x="1214540" y="1485917"/>
            <a:ext cx="369332" cy="403986"/>
            <a:chOff x="1622181" y="1100166"/>
            <a:chExt cx="369332" cy="403986"/>
          </a:xfrm>
        </p:grpSpPr>
        <p:sp>
          <p:nvSpPr>
            <p:cNvPr id="115" name="Google Shape;115;p2"/>
            <p:cNvSpPr/>
            <p:nvPr/>
          </p:nvSpPr>
          <p:spPr>
            <a:xfrm>
              <a:off x="1622181" y="1100166"/>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16" name="Google Shape;116;p2"/>
            <p:cNvSpPr/>
            <p:nvPr/>
          </p:nvSpPr>
          <p:spPr>
            <a:xfrm>
              <a:off x="1622181" y="1134820"/>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1</a:t>
              </a:r>
              <a:endParaRPr/>
            </a:p>
          </p:txBody>
        </p:sp>
      </p:grpSp>
      <p:sp>
        <p:nvSpPr>
          <p:cNvPr id="117" name="Google Shape;117;p2"/>
          <p:cNvSpPr/>
          <p:nvPr/>
        </p:nvSpPr>
        <p:spPr>
          <a:xfrm>
            <a:off x="1214540" y="2257825"/>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2</a:t>
            </a:r>
            <a:endParaRPr/>
          </a:p>
        </p:txBody>
      </p:sp>
      <p:pic>
        <p:nvPicPr>
          <p:cNvPr id="118" name="Google Shape;118;p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sp>
        <p:nvSpPr>
          <p:cNvPr id="119" name="Google Shape;119;p2"/>
          <p:cNvSpPr/>
          <p:nvPr/>
        </p:nvSpPr>
        <p:spPr>
          <a:xfrm>
            <a:off x="1214540" y="2985469"/>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3</a:t>
            </a:r>
            <a:endParaRPr/>
          </a:p>
        </p:txBody>
      </p:sp>
      <p:pic>
        <p:nvPicPr>
          <p:cNvPr id="120" name="Google Shape;120;p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21" name="Google Shape;121;p2"/>
          <p:cNvSpPr/>
          <p:nvPr/>
        </p:nvSpPr>
        <p:spPr>
          <a:xfrm>
            <a:off x="1214540" y="3727541"/>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500"/>
                                        <p:tgtEl>
                                          <p:spTgt spid="11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500"/>
                                        <p:tgtEl>
                                          <p:spTgt spid="11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500"/>
                                        <p:tgtEl>
                                          <p:spTgt spid="11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500"/>
                                        <p:tgtEl>
                                          <p:spTgt spid="11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500"/>
                                        <p:tgtEl>
                                          <p:spTgt spid="11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5" st="5"/>
                                            </p:txEl>
                                          </p:spTgt>
                                        </p:tgtEl>
                                        <p:attrNameLst>
                                          <p:attrName>style.visibility</p:attrName>
                                        </p:attrNameLst>
                                      </p:cBhvr>
                                      <p:to>
                                        <p:strVal val="visible"/>
                                      </p:to>
                                    </p:set>
                                    <p:animEffect filter="fade" transition="in">
                                      <p:cBhvr>
                                        <p:cTn dur="500"/>
                                        <p:tgtEl>
                                          <p:spTgt spid="11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6" st="6"/>
                                            </p:txEl>
                                          </p:spTgt>
                                        </p:tgtEl>
                                        <p:attrNameLst>
                                          <p:attrName>style.visibility</p:attrName>
                                        </p:attrNameLst>
                                      </p:cBhvr>
                                      <p:to>
                                        <p:strVal val="visible"/>
                                      </p:to>
                                    </p:set>
                                    <p:animEffect filter="fade" transition="in">
                                      <p:cBhvr>
                                        <p:cTn dur="500"/>
                                        <p:tgtEl>
                                          <p:spTgt spid="11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7" st="7"/>
                                            </p:txEl>
                                          </p:spTgt>
                                        </p:tgtEl>
                                        <p:attrNameLst>
                                          <p:attrName>style.visibility</p:attrName>
                                        </p:attrNameLst>
                                      </p:cBhvr>
                                      <p:to>
                                        <p:strVal val="visible"/>
                                      </p:to>
                                    </p:set>
                                    <p:animEffect filter="fade" transition="in">
                                      <p:cBhvr>
                                        <p:cTn dur="500"/>
                                        <p:tgtEl>
                                          <p:spTgt spid="11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8" st="8"/>
                                            </p:txEl>
                                          </p:spTgt>
                                        </p:tgtEl>
                                        <p:attrNameLst>
                                          <p:attrName>style.visibility</p:attrName>
                                        </p:attrNameLst>
                                      </p:cBhvr>
                                      <p:to>
                                        <p:strVal val="visible"/>
                                      </p:to>
                                    </p:set>
                                    <p:animEffect filter="fade" transition="in">
                                      <p:cBhvr>
                                        <p:cTn dur="500"/>
                                        <p:tgtEl>
                                          <p:spTgt spid="11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9" st="9"/>
                                            </p:txEl>
                                          </p:spTgt>
                                        </p:tgtEl>
                                        <p:attrNameLst>
                                          <p:attrName>style.visibility</p:attrName>
                                        </p:attrNameLst>
                                      </p:cBhvr>
                                      <p:to>
                                        <p:strVal val="visible"/>
                                      </p:to>
                                    </p:set>
                                    <p:animEffect filter="fade" transition="in">
                                      <p:cBhvr>
                                        <p:cTn dur="500"/>
                                        <p:tgtEl>
                                          <p:spTgt spid="112">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10" st="10"/>
                                            </p:txEl>
                                          </p:spTgt>
                                        </p:tgtEl>
                                        <p:attrNameLst>
                                          <p:attrName>style.visibility</p:attrName>
                                        </p:attrNameLst>
                                      </p:cBhvr>
                                      <p:to>
                                        <p:strVal val="visible"/>
                                      </p:to>
                                    </p:set>
                                    <p:animEffect filter="fade" transition="in">
                                      <p:cBhvr>
                                        <p:cTn dur="500"/>
                                        <p:tgtEl>
                                          <p:spTgt spid="112">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11" st="11"/>
                                            </p:txEl>
                                          </p:spTgt>
                                        </p:tgtEl>
                                        <p:attrNameLst>
                                          <p:attrName>style.visibility</p:attrName>
                                        </p:attrNameLst>
                                      </p:cBhvr>
                                      <p:to>
                                        <p:strVal val="visible"/>
                                      </p:to>
                                    </p:set>
                                    <p:animEffect filter="fade" transition="in">
                                      <p:cBhvr>
                                        <p:cTn dur="500"/>
                                        <p:tgtEl>
                                          <p:spTgt spid="112">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2">
                                            <p:txEl>
                                              <p:pRg end="12" st="12"/>
                                            </p:txEl>
                                          </p:spTgt>
                                        </p:tgtEl>
                                        <p:attrNameLst>
                                          <p:attrName>style.visibility</p:attrName>
                                        </p:attrNameLst>
                                      </p:cBhvr>
                                      <p:to>
                                        <p:strVal val="visible"/>
                                      </p:to>
                                    </p:set>
                                    <p:animEffect filter="fade" transition="in">
                                      <p:cBhvr>
                                        <p:cTn dur="500"/>
                                        <p:tgtEl>
                                          <p:spTgt spid="112">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0"/>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Discovery server</a:t>
            </a:r>
            <a:endParaRPr b="1" i="0" sz="2000" u="none" cap="none" strike="noStrike">
              <a:solidFill>
                <a:srgbClr val="2B0A3D"/>
              </a:solidFill>
              <a:latin typeface="Ubuntu"/>
              <a:ea typeface="Ubuntu"/>
              <a:cs typeface="Ubuntu"/>
              <a:sym typeface="Ubuntu"/>
            </a:endParaRPr>
          </a:p>
        </p:txBody>
      </p:sp>
      <p:pic>
        <p:nvPicPr>
          <p:cNvPr id="340" name="Google Shape;340;p2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41" name="Google Shape;341;p2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342" name="Google Shape;342;p20"/>
          <p:cNvPicPr preferRelativeResize="0"/>
          <p:nvPr/>
        </p:nvPicPr>
        <p:blipFill rotWithShape="1">
          <a:blip r:embed="rId5">
            <a:alphaModFix/>
          </a:blip>
          <a:srcRect b="0" l="0" r="0" t="0"/>
          <a:stretch/>
        </p:blipFill>
        <p:spPr>
          <a:xfrm>
            <a:off x="394378" y="1702167"/>
            <a:ext cx="10259120" cy="46116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1"/>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Discovery server</a:t>
            </a:r>
            <a:endParaRPr b="1" i="0" sz="2000" u="none" cap="none" strike="noStrike">
              <a:solidFill>
                <a:srgbClr val="2B0A3D"/>
              </a:solidFill>
              <a:latin typeface="Ubuntu"/>
              <a:ea typeface="Ubuntu"/>
              <a:cs typeface="Ubuntu"/>
              <a:sym typeface="Ubuntu"/>
            </a:endParaRPr>
          </a:p>
        </p:txBody>
      </p:sp>
      <p:pic>
        <p:nvPicPr>
          <p:cNvPr id="349" name="Google Shape;349;p2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50" name="Google Shape;350;p2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351" name="Google Shape;351;p21"/>
          <p:cNvPicPr preferRelativeResize="0"/>
          <p:nvPr/>
        </p:nvPicPr>
        <p:blipFill rotWithShape="1">
          <a:blip r:embed="rId5">
            <a:alphaModFix/>
          </a:blip>
          <a:srcRect b="0" l="0" r="0" t="0"/>
          <a:stretch/>
        </p:blipFill>
        <p:spPr>
          <a:xfrm>
            <a:off x="281128" y="1160676"/>
            <a:ext cx="9078301" cy="286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2"/>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Discovery server</a:t>
            </a:r>
            <a:endParaRPr b="1" i="0" sz="2000" u="none" cap="none" strike="noStrike">
              <a:solidFill>
                <a:srgbClr val="2B0A3D"/>
              </a:solidFill>
              <a:latin typeface="Ubuntu"/>
              <a:ea typeface="Ubuntu"/>
              <a:cs typeface="Ubuntu"/>
              <a:sym typeface="Ubuntu"/>
            </a:endParaRPr>
          </a:p>
        </p:txBody>
      </p:sp>
      <p:pic>
        <p:nvPicPr>
          <p:cNvPr id="358" name="Google Shape;358;p2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59" name="Google Shape;359;p2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360" name="Google Shape;360;p22"/>
          <p:cNvPicPr preferRelativeResize="0"/>
          <p:nvPr/>
        </p:nvPicPr>
        <p:blipFill rotWithShape="1">
          <a:blip r:embed="rId5">
            <a:alphaModFix/>
          </a:blip>
          <a:srcRect b="0" l="0" r="0" t="0"/>
          <a:stretch/>
        </p:blipFill>
        <p:spPr>
          <a:xfrm>
            <a:off x="12585" y="1050878"/>
            <a:ext cx="12192000" cy="58071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3"/>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Services</a:t>
            </a:r>
            <a:endParaRPr b="1" i="0" sz="2000" u="none" cap="none" strike="noStrike">
              <a:solidFill>
                <a:srgbClr val="2B0A3D"/>
              </a:solidFill>
              <a:latin typeface="Ubuntu"/>
              <a:ea typeface="Ubuntu"/>
              <a:cs typeface="Ubuntu"/>
              <a:sym typeface="Ubuntu"/>
            </a:endParaRPr>
          </a:p>
        </p:txBody>
      </p:sp>
      <p:pic>
        <p:nvPicPr>
          <p:cNvPr id="367" name="Google Shape;367;p2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68" name="Google Shape;368;p2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369" name="Google Shape;369;p23"/>
          <p:cNvPicPr preferRelativeResize="0"/>
          <p:nvPr/>
        </p:nvPicPr>
        <p:blipFill rotWithShape="1">
          <a:blip r:embed="rId5">
            <a:alphaModFix/>
          </a:blip>
          <a:srcRect b="0" l="0" r="0" t="0"/>
          <a:stretch/>
        </p:blipFill>
        <p:spPr>
          <a:xfrm>
            <a:off x="0" y="1160060"/>
            <a:ext cx="12192000" cy="56979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4"/>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Services</a:t>
            </a:r>
            <a:endParaRPr b="1" i="0" sz="2000" u="none" cap="none" strike="noStrike">
              <a:solidFill>
                <a:srgbClr val="2B0A3D"/>
              </a:solidFill>
              <a:latin typeface="Ubuntu"/>
              <a:ea typeface="Ubuntu"/>
              <a:cs typeface="Ubuntu"/>
              <a:sym typeface="Ubuntu"/>
            </a:endParaRPr>
          </a:p>
        </p:txBody>
      </p:sp>
      <p:pic>
        <p:nvPicPr>
          <p:cNvPr id="376" name="Google Shape;376;p2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77" name="Google Shape;377;p2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378" name="Google Shape;378;p24"/>
          <p:cNvPicPr preferRelativeResize="0"/>
          <p:nvPr/>
        </p:nvPicPr>
        <p:blipFill rotWithShape="1">
          <a:blip r:embed="rId5">
            <a:alphaModFix/>
          </a:blip>
          <a:srcRect b="0" l="0" r="0" t="0"/>
          <a:stretch/>
        </p:blipFill>
        <p:spPr>
          <a:xfrm>
            <a:off x="300250" y="1054134"/>
            <a:ext cx="6976790" cy="3167890"/>
          </a:xfrm>
          <a:prstGeom prst="rect">
            <a:avLst/>
          </a:prstGeom>
          <a:noFill/>
          <a:ln>
            <a:noFill/>
          </a:ln>
        </p:spPr>
      </p:pic>
      <p:pic>
        <p:nvPicPr>
          <p:cNvPr id="379" name="Google Shape;379;p24"/>
          <p:cNvPicPr preferRelativeResize="0"/>
          <p:nvPr/>
        </p:nvPicPr>
        <p:blipFill rotWithShape="1">
          <a:blip r:embed="rId6">
            <a:alphaModFix/>
          </a:blip>
          <a:srcRect b="0" l="0" r="0" t="0"/>
          <a:stretch/>
        </p:blipFill>
        <p:spPr>
          <a:xfrm>
            <a:off x="300250" y="4495693"/>
            <a:ext cx="8097380" cy="15242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5"/>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Services</a:t>
            </a:r>
            <a:endParaRPr b="1" i="0" sz="2000" u="none" cap="none" strike="noStrike">
              <a:solidFill>
                <a:srgbClr val="2B0A3D"/>
              </a:solidFill>
              <a:latin typeface="Ubuntu"/>
              <a:ea typeface="Ubuntu"/>
              <a:cs typeface="Ubuntu"/>
              <a:sym typeface="Ubuntu"/>
            </a:endParaRPr>
          </a:p>
        </p:txBody>
      </p:sp>
      <p:pic>
        <p:nvPicPr>
          <p:cNvPr id="386" name="Google Shape;386;p2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87" name="Google Shape;387;p2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388" name="Google Shape;388;p25"/>
          <p:cNvPicPr preferRelativeResize="0"/>
          <p:nvPr/>
        </p:nvPicPr>
        <p:blipFill rotWithShape="1">
          <a:blip r:embed="rId5">
            <a:alphaModFix/>
          </a:blip>
          <a:srcRect b="0" l="0" r="0" t="0"/>
          <a:stretch/>
        </p:blipFill>
        <p:spPr>
          <a:xfrm>
            <a:off x="367008" y="1294732"/>
            <a:ext cx="7848943" cy="38914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6"/>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Services</a:t>
            </a:r>
            <a:endParaRPr b="1" i="0" sz="2000" u="none" cap="none" strike="noStrike">
              <a:solidFill>
                <a:srgbClr val="2B0A3D"/>
              </a:solidFill>
              <a:latin typeface="Ubuntu"/>
              <a:ea typeface="Ubuntu"/>
              <a:cs typeface="Ubuntu"/>
              <a:sym typeface="Ubuntu"/>
            </a:endParaRPr>
          </a:p>
        </p:txBody>
      </p:sp>
      <p:pic>
        <p:nvPicPr>
          <p:cNvPr id="395" name="Google Shape;395;p2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396" name="Google Shape;396;p2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397" name="Google Shape;397;p26"/>
          <p:cNvPicPr preferRelativeResize="0"/>
          <p:nvPr/>
        </p:nvPicPr>
        <p:blipFill rotWithShape="1">
          <a:blip r:embed="rId5">
            <a:alphaModFix/>
          </a:blip>
          <a:srcRect b="0" l="0" r="0" t="0"/>
          <a:stretch/>
        </p:blipFill>
        <p:spPr>
          <a:xfrm>
            <a:off x="286603" y="1200150"/>
            <a:ext cx="10058400" cy="5657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7"/>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Services</a:t>
            </a:r>
            <a:endParaRPr b="1" i="0" sz="2000" u="none" cap="none" strike="noStrike">
              <a:solidFill>
                <a:srgbClr val="2B0A3D"/>
              </a:solidFill>
              <a:latin typeface="Ubuntu"/>
              <a:ea typeface="Ubuntu"/>
              <a:cs typeface="Ubuntu"/>
              <a:sym typeface="Ubuntu"/>
            </a:endParaRPr>
          </a:p>
        </p:txBody>
      </p:sp>
      <p:pic>
        <p:nvPicPr>
          <p:cNvPr id="404" name="Google Shape;404;p2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05" name="Google Shape;405;p2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06" name="Google Shape;406;p27"/>
          <p:cNvPicPr preferRelativeResize="0"/>
          <p:nvPr/>
        </p:nvPicPr>
        <p:blipFill rotWithShape="1">
          <a:blip r:embed="rId5">
            <a:alphaModFix/>
          </a:blip>
          <a:srcRect b="0" l="0" r="0" t="0"/>
          <a:stretch/>
        </p:blipFill>
        <p:spPr>
          <a:xfrm>
            <a:off x="12585" y="1035050"/>
            <a:ext cx="12192000" cy="5822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8"/>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Services</a:t>
            </a:r>
            <a:endParaRPr b="1" i="0" sz="2000" u="none" cap="none" strike="noStrike">
              <a:solidFill>
                <a:srgbClr val="2B0A3D"/>
              </a:solidFill>
              <a:latin typeface="Ubuntu"/>
              <a:ea typeface="Ubuntu"/>
              <a:cs typeface="Ubuntu"/>
              <a:sym typeface="Ubuntu"/>
            </a:endParaRPr>
          </a:p>
        </p:txBody>
      </p:sp>
      <p:pic>
        <p:nvPicPr>
          <p:cNvPr id="413" name="Google Shape;413;p2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14" name="Google Shape;414;p2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15" name="Google Shape;415;p28"/>
          <p:cNvPicPr preferRelativeResize="0"/>
          <p:nvPr/>
        </p:nvPicPr>
        <p:blipFill rotWithShape="1">
          <a:blip r:embed="rId5">
            <a:alphaModFix/>
          </a:blip>
          <a:srcRect b="0" l="0" r="0" t="0"/>
          <a:stretch/>
        </p:blipFill>
        <p:spPr>
          <a:xfrm>
            <a:off x="397369" y="1271071"/>
            <a:ext cx="4791744" cy="1286054"/>
          </a:xfrm>
          <a:prstGeom prst="rect">
            <a:avLst/>
          </a:prstGeom>
          <a:noFill/>
          <a:ln>
            <a:noFill/>
          </a:ln>
        </p:spPr>
      </p:pic>
      <p:pic>
        <p:nvPicPr>
          <p:cNvPr id="416" name="Google Shape;416;p28"/>
          <p:cNvPicPr preferRelativeResize="0"/>
          <p:nvPr/>
        </p:nvPicPr>
        <p:blipFill rotWithShape="1">
          <a:blip r:embed="rId6">
            <a:alphaModFix/>
          </a:blip>
          <a:srcRect b="0" l="0" r="0" t="0"/>
          <a:stretch/>
        </p:blipFill>
        <p:spPr>
          <a:xfrm>
            <a:off x="397369" y="2621095"/>
            <a:ext cx="4791744" cy="10955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9"/>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Client</a:t>
            </a:r>
            <a:endParaRPr b="1" i="0" sz="2000" u="none" cap="none" strike="noStrike">
              <a:solidFill>
                <a:srgbClr val="2B0A3D"/>
              </a:solidFill>
              <a:latin typeface="Ubuntu"/>
              <a:ea typeface="Ubuntu"/>
              <a:cs typeface="Ubuntu"/>
              <a:sym typeface="Ubuntu"/>
            </a:endParaRPr>
          </a:p>
        </p:txBody>
      </p:sp>
      <p:pic>
        <p:nvPicPr>
          <p:cNvPr id="423" name="Google Shape;423;p2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24" name="Google Shape;424;p2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25" name="Google Shape;425;p29"/>
          <p:cNvPicPr preferRelativeResize="0"/>
          <p:nvPr/>
        </p:nvPicPr>
        <p:blipFill rotWithShape="1">
          <a:blip r:embed="rId5">
            <a:alphaModFix/>
          </a:blip>
          <a:srcRect b="0" l="0" r="0" t="0"/>
          <a:stretch/>
        </p:blipFill>
        <p:spPr>
          <a:xfrm>
            <a:off x="420488" y="1239284"/>
            <a:ext cx="7611537" cy="14861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Introduction</a:t>
            </a:r>
            <a:endParaRPr b="1" i="0" sz="2000" u="none" cap="none" strike="noStrike">
              <a:solidFill>
                <a:srgbClr val="2B0A3D"/>
              </a:solidFill>
              <a:latin typeface="Ubuntu"/>
              <a:ea typeface="Ubuntu"/>
              <a:cs typeface="Ubuntu"/>
              <a:sym typeface="Ubuntu"/>
            </a:endParaRPr>
          </a:p>
        </p:txBody>
      </p:sp>
      <p:pic>
        <p:nvPicPr>
          <p:cNvPr id="128" name="Google Shape;128;p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29" name="Google Shape;129;p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30" name="Google Shape;130;p3"/>
          <p:cNvSpPr txBox="1"/>
          <p:nvPr/>
        </p:nvSpPr>
        <p:spPr>
          <a:xfrm>
            <a:off x="542440" y="1034282"/>
            <a:ext cx="522809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Micro -&gt; Nhỏ</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Service -&gt; Dịchvụ</a:t>
            </a:r>
            <a:endParaRPr sz="2400">
              <a:solidFill>
                <a:schemeClr val="dk1"/>
              </a:solidFill>
              <a:latin typeface="Calibri"/>
              <a:ea typeface="Calibri"/>
              <a:cs typeface="Calibri"/>
              <a:sym typeface="Calibri"/>
            </a:endParaRPr>
          </a:p>
        </p:txBody>
      </p:sp>
      <p:pic>
        <p:nvPicPr>
          <p:cNvPr descr="Microservices vs. Monolith Architecture - DEV Community" id="131" name="Google Shape;131;p3"/>
          <p:cNvPicPr preferRelativeResize="0"/>
          <p:nvPr/>
        </p:nvPicPr>
        <p:blipFill rotWithShape="1">
          <a:blip r:embed="rId5">
            <a:alphaModFix/>
          </a:blip>
          <a:srcRect b="0" l="0" r="0" t="0"/>
          <a:stretch/>
        </p:blipFill>
        <p:spPr>
          <a:xfrm>
            <a:off x="542440" y="1952789"/>
            <a:ext cx="7613820" cy="45336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0"/>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Client</a:t>
            </a:r>
            <a:endParaRPr b="1" i="0" sz="2000" u="none" cap="none" strike="noStrike">
              <a:solidFill>
                <a:srgbClr val="2B0A3D"/>
              </a:solidFill>
              <a:latin typeface="Ubuntu"/>
              <a:ea typeface="Ubuntu"/>
              <a:cs typeface="Ubuntu"/>
              <a:sym typeface="Ubuntu"/>
            </a:endParaRPr>
          </a:p>
        </p:txBody>
      </p:sp>
      <p:pic>
        <p:nvPicPr>
          <p:cNvPr id="432" name="Google Shape;432;p3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33" name="Google Shape;433;p3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34" name="Google Shape;434;p30"/>
          <p:cNvPicPr preferRelativeResize="0"/>
          <p:nvPr/>
        </p:nvPicPr>
        <p:blipFill rotWithShape="1">
          <a:blip r:embed="rId5">
            <a:alphaModFix/>
          </a:blip>
          <a:srcRect b="0" l="0" r="0" t="0"/>
          <a:stretch/>
        </p:blipFill>
        <p:spPr>
          <a:xfrm>
            <a:off x="88892" y="1037413"/>
            <a:ext cx="11717385" cy="54490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1"/>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Client</a:t>
            </a:r>
            <a:endParaRPr b="1" i="0" sz="2000" u="none" cap="none" strike="noStrike">
              <a:solidFill>
                <a:srgbClr val="2B0A3D"/>
              </a:solidFill>
              <a:latin typeface="Ubuntu"/>
              <a:ea typeface="Ubuntu"/>
              <a:cs typeface="Ubuntu"/>
              <a:sym typeface="Ubuntu"/>
            </a:endParaRPr>
          </a:p>
        </p:txBody>
      </p:sp>
      <p:pic>
        <p:nvPicPr>
          <p:cNvPr id="441" name="Google Shape;441;p3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42" name="Google Shape;442;p3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43" name="Google Shape;443;p31"/>
          <p:cNvPicPr preferRelativeResize="0"/>
          <p:nvPr/>
        </p:nvPicPr>
        <p:blipFill rotWithShape="1">
          <a:blip r:embed="rId5">
            <a:alphaModFix/>
          </a:blip>
          <a:srcRect b="0" l="0" r="0" t="0"/>
          <a:stretch/>
        </p:blipFill>
        <p:spPr>
          <a:xfrm>
            <a:off x="88892" y="1037413"/>
            <a:ext cx="11717385" cy="54490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2"/>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Client</a:t>
            </a:r>
            <a:endParaRPr b="1" i="0" sz="2000" u="none" cap="none" strike="noStrike">
              <a:solidFill>
                <a:srgbClr val="2B0A3D"/>
              </a:solidFill>
              <a:latin typeface="Ubuntu"/>
              <a:ea typeface="Ubuntu"/>
              <a:cs typeface="Ubuntu"/>
              <a:sym typeface="Ubuntu"/>
            </a:endParaRPr>
          </a:p>
        </p:txBody>
      </p:sp>
      <p:pic>
        <p:nvPicPr>
          <p:cNvPr id="450" name="Google Shape;450;p3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51" name="Google Shape;451;p3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52" name="Google Shape;452;p32"/>
          <p:cNvPicPr preferRelativeResize="0"/>
          <p:nvPr/>
        </p:nvPicPr>
        <p:blipFill rotWithShape="1">
          <a:blip r:embed="rId5">
            <a:alphaModFix/>
          </a:blip>
          <a:srcRect b="0" l="0" r="0" t="0"/>
          <a:stretch/>
        </p:blipFill>
        <p:spPr>
          <a:xfrm>
            <a:off x="25169" y="967750"/>
            <a:ext cx="10524549" cy="592005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3"/>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Application Client</a:t>
            </a:r>
            <a:endParaRPr b="1" i="0" sz="2000" u="none" cap="none" strike="noStrike">
              <a:solidFill>
                <a:srgbClr val="2B0A3D"/>
              </a:solidFill>
              <a:latin typeface="Ubuntu"/>
              <a:ea typeface="Ubuntu"/>
              <a:cs typeface="Ubuntu"/>
              <a:sym typeface="Ubuntu"/>
            </a:endParaRPr>
          </a:p>
        </p:txBody>
      </p:sp>
      <p:pic>
        <p:nvPicPr>
          <p:cNvPr id="459" name="Google Shape;459;p3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60" name="Google Shape;460;p3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61" name="Google Shape;461;p33"/>
          <p:cNvPicPr preferRelativeResize="0"/>
          <p:nvPr/>
        </p:nvPicPr>
        <p:blipFill rotWithShape="1">
          <a:blip r:embed="rId5">
            <a:alphaModFix/>
          </a:blip>
          <a:srcRect b="0" l="0" r="0" t="0"/>
          <a:stretch/>
        </p:blipFill>
        <p:spPr>
          <a:xfrm>
            <a:off x="831089" y="1480921"/>
            <a:ext cx="4115374" cy="1057423"/>
          </a:xfrm>
          <a:prstGeom prst="rect">
            <a:avLst/>
          </a:prstGeom>
          <a:noFill/>
          <a:ln>
            <a:noFill/>
          </a:ln>
        </p:spPr>
      </p:pic>
      <p:pic>
        <p:nvPicPr>
          <p:cNvPr id="462" name="Google Shape;462;p33"/>
          <p:cNvPicPr preferRelativeResize="0"/>
          <p:nvPr/>
        </p:nvPicPr>
        <p:blipFill rotWithShape="1">
          <a:blip r:embed="rId6">
            <a:alphaModFix/>
          </a:blip>
          <a:srcRect b="0" l="0" r="0" t="0"/>
          <a:stretch/>
        </p:blipFill>
        <p:spPr>
          <a:xfrm>
            <a:off x="831089" y="3005024"/>
            <a:ext cx="4267796" cy="13146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Distributed Configuration</a:t>
            </a:r>
            <a:endParaRPr b="1" i="0" sz="2000" u="none" cap="none" strike="noStrike">
              <a:solidFill>
                <a:srgbClr val="2B0A3D"/>
              </a:solidFill>
              <a:latin typeface="Ubuntu"/>
              <a:ea typeface="Ubuntu"/>
              <a:cs typeface="Ubuntu"/>
              <a:sym typeface="Ubuntu"/>
            </a:endParaRPr>
          </a:p>
        </p:txBody>
      </p:sp>
      <p:pic>
        <p:nvPicPr>
          <p:cNvPr id="469" name="Google Shape;469;p3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70" name="Google Shape;470;p3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71" name="Google Shape;471;p34"/>
          <p:cNvPicPr preferRelativeResize="0"/>
          <p:nvPr/>
        </p:nvPicPr>
        <p:blipFill rotWithShape="1">
          <a:blip r:embed="rId5">
            <a:alphaModFix/>
          </a:blip>
          <a:srcRect b="0" l="0" r="0" t="0"/>
          <a:stretch/>
        </p:blipFill>
        <p:spPr>
          <a:xfrm>
            <a:off x="2464001" y="1151729"/>
            <a:ext cx="6963747" cy="53347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5"/>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478" name="Google Shape;478;p3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79" name="Google Shape;479;p3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80" name="Google Shape;480;p35"/>
          <p:cNvPicPr preferRelativeResize="0"/>
          <p:nvPr/>
        </p:nvPicPr>
        <p:blipFill rotWithShape="1">
          <a:blip r:embed="rId5">
            <a:alphaModFix/>
          </a:blip>
          <a:srcRect b="0" l="0" r="0" t="0"/>
          <a:stretch/>
        </p:blipFill>
        <p:spPr>
          <a:xfrm>
            <a:off x="-3586" y="1160060"/>
            <a:ext cx="11809863" cy="56979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6"/>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487" name="Google Shape;487;p3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88" name="Google Shape;488;p3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89" name="Google Shape;489;p36"/>
          <p:cNvPicPr preferRelativeResize="0"/>
          <p:nvPr/>
        </p:nvPicPr>
        <p:blipFill rotWithShape="1">
          <a:blip r:embed="rId5">
            <a:alphaModFix/>
          </a:blip>
          <a:srcRect b="0" l="0" r="0" t="0"/>
          <a:stretch/>
        </p:blipFill>
        <p:spPr>
          <a:xfrm>
            <a:off x="12585" y="946773"/>
            <a:ext cx="12192000" cy="591832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7"/>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496" name="Google Shape;496;p3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497" name="Google Shape;497;p3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498" name="Google Shape;498;p37"/>
          <p:cNvPicPr preferRelativeResize="0"/>
          <p:nvPr/>
        </p:nvPicPr>
        <p:blipFill rotWithShape="1">
          <a:blip r:embed="rId5">
            <a:alphaModFix/>
          </a:blip>
          <a:srcRect b="0" l="0" r="0" t="0"/>
          <a:stretch/>
        </p:blipFill>
        <p:spPr>
          <a:xfrm>
            <a:off x="258967" y="1801409"/>
            <a:ext cx="4877481" cy="1371791"/>
          </a:xfrm>
          <a:prstGeom prst="rect">
            <a:avLst/>
          </a:prstGeom>
          <a:noFill/>
          <a:ln>
            <a:noFill/>
          </a:ln>
        </p:spPr>
      </p:pic>
      <p:pic>
        <p:nvPicPr>
          <p:cNvPr id="499" name="Google Shape;499;p37"/>
          <p:cNvPicPr preferRelativeResize="0"/>
          <p:nvPr/>
        </p:nvPicPr>
        <p:blipFill rotWithShape="1">
          <a:blip r:embed="rId6">
            <a:alphaModFix/>
          </a:blip>
          <a:srcRect b="0" l="0" r="0" t="0"/>
          <a:stretch/>
        </p:blipFill>
        <p:spPr>
          <a:xfrm>
            <a:off x="258967" y="3658515"/>
            <a:ext cx="5620534" cy="1257475"/>
          </a:xfrm>
          <a:prstGeom prst="rect">
            <a:avLst/>
          </a:prstGeom>
          <a:noFill/>
          <a:ln>
            <a:noFill/>
          </a:ln>
        </p:spPr>
      </p:pic>
      <p:pic>
        <p:nvPicPr>
          <p:cNvPr id="500" name="Google Shape;500;p37"/>
          <p:cNvPicPr preferRelativeResize="0"/>
          <p:nvPr/>
        </p:nvPicPr>
        <p:blipFill rotWithShape="1">
          <a:blip r:embed="rId7">
            <a:alphaModFix/>
          </a:blip>
          <a:srcRect b="0" l="0" r="0" t="0"/>
          <a:stretch/>
        </p:blipFill>
        <p:spPr>
          <a:xfrm>
            <a:off x="258967" y="5401305"/>
            <a:ext cx="6249272" cy="1238423"/>
          </a:xfrm>
          <a:prstGeom prst="rect">
            <a:avLst/>
          </a:prstGeom>
          <a:noFill/>
          <a:ln>
            <a:noFill/>
          </a:ln>
        </p:spPr>
      </p:pic>
      <p:sp>
        <p:nvSpPr>
          <p:cNvPr id="501" name="Google Shape;501;p37"/>
          <p:cNvSpPr txBox="1"/>
          <p:nvPr/>
        </p:nvSpPr>
        <p:spPr>
          <a:xfrm>
            <a:off x="5336275" y="2210937"/>
            <a:ext cx="32618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Application.properties</a:t>
            </a:r>
            <a:endParaRPr sz="1800">
              <a:solidFill>
                <a:schemeClr val="dk1"/>
              </a:solidFill>
              <a:latin typeface="Calibri"/>
              <a:ea typeface="Calibri"/>
              <a:cs typeface="Calibri"/>
              <a:sym typeface="Calibri"/>
            </a:endParaRPr>
          </a:p>
        </p:txBody>
      </p:sp>
      <p:sp>
        <p:nvSpPr>
          <p:cNvPr id="502" name="Google Shape;502;p37"/>
          <p:cNvSpPr txBox="1"/>
          <p:nvPr/>
        </p:nvSpPr>
        <p:spPr>
          <a:xfrm>
            <a:off x="6716974" y="5835850"/>
            <a:ext cx="32618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Config-client-prod.properties</a:t>
            </a:r>
            <a:endParaRPr sz="1800">
              <a:solidFill>
                <a:schemeClr val="dk1"/>
              </a:solidFill>
              <a:latin typeface="Calibri"/>
              <a:ea typeface="Calibri"/>
              <a:cs typeface="Calibri"/>
              <a:sym typeface="Calibri"/>
            </a:endParaRPr>
          </a:p>
        </p:txBody>
      </p:sp>
      <p:sp>
        <p:nvSpPr>
          <p:cNvPr id="503" name="Google Shape;503;p37"/>
          <p:cNvSpPr txBox="1"/>
          <p:nvPr/>
        </p:nvSpPr>
        <p:spPr>
          <a:xfrm>
            <a:off x="6108585" y="3876277"/>
            <a:ext cx="32618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Config-client.properties</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8"/>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510" name="Google Shape;510;p3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11" name="Google Shape;511;p3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12" name="Google Shape;512;p38"/>
          <p:cNvPicPr preferRelativeResize="0"/>
          <p:nvPr/>
        </p:nvPicPr>
        <p:blipFill rotWithShape="1">
          <a:blip r:embed="rId5">
            <a:alphaModFix/>
          </a:blip>
          <a:srcRect b="0" l="0" r="0" t="0"/>
          <a:stretch/>
        </p:blipFill>
        <p:spPr>
          <a:xfrm>
            <a:off x="171889" y="1078320"/>
            <a:ext cx="6324445" cy="2965058"/>
          </a:xfrm>
          <a:prstGeom prst="rect">
            <a:avLst/>
          </a:prstGeom>
          <a:noFill/>
          <a:ln>
            <a:noFill/>
          </a:ln>
        </p:spPr>
      </p:pic>
      <p:pic>
        <p:nvPicPr>
          <p:cNvPr id="513" name="Google Shape;513;p38"/>
          <p:cNvPicPr preferRelativeResize="0"/>
          <p:nvPr/>
        </p:nvPicPr>
        <p:blipFill rotWithShape="1">
          <a:blip r:embed="rId6">
            <a:alphaModFix/>
          </a:blip>
          <a:srcRect b="0" l="0" r="0" t="0"/>
          <a:stretch/>
        </p:blipFill>
        <p:spPr>
          <a:xfrm>
            <a:off x="171889" y="4174925"/>
            <a:ext cx="10358351" cy="231154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9"/>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520" name="Google Shape;520;p3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21" name="Google Shape;521;p3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22" name="Google Shape;522;p39"/>
          <p:cNvPicPr preferRelativeResize="0"/>
          <p:nvPr/>
        </p:nvPicPr>
        <p:blipFill rotWithShape="1">
          <a:blip r:embed="rId5">
            <a:alphaModFix/>
          </a:blip>
          <a:srcRect b="0" l="0" r="0" t="0"/>
          <a:stretch/>
        </p:blipFill>
        <p:spPr>
          <a:xfrm>
            <a:off x="189675" y="1520804"/>
            <a:ext cx="11812649" cy="43916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Problem Monolithic</a:t>
            </a:r>
            <a:endParaRPr b="1" i="0" sz="2000" u="none" cap="none" strike="noStrike">
              <a:solidFill>
                <a:srgbClr val="2B0A3D"/>
              </a:solidFill>
              <a:latin typeface="Ubuntu"/>
              <a:ea typeface="Ubuntu"/>
              <a:cs typeface="Ubuntu"/>
              <a:sym typeface="Ubuntu"/>
            </a:endParaRPr>
          </a:p>
        </p:txBody>
      </p:sp>
      <p:pic>
        <p:nvPicPr>
          <p:cNvPr id="138" name="Google Shape;138;p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39" name="Google Shape;139;p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40" name="Google Shape;140;p4"/>
          <p:cNvSpPr/>
          <p:nvPr/>
        </p:nvSpPr>
        <p:spPr>
          <a:xfrm>
            <a:off x="2565779" y="1760561"/>
            <a:ext cx="1951630" cy="1269242"/>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Product</a:t>
            </a:r>
            <a:endParaRPr/>
          </a:p>
        </p:txBody>
      </p:sp>
      <p:sp>
        <p:nvSpPr>
          <p:cNvPr id="141" name="Google Shape;141;p4"/>
          <p:cNvSpPr/>
          <p:nvPr/>
        </p:nvSpPr>
        <p:spPr>
          <a:xfrm>
            <a:off x="4517409" y="1760443"/>
            <a:ext cx="1951630" cy="1269242"/>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Order</a:t>
            </a:r>
            <a:endParaRPr/>
          </a:p>
        </p:txBody>
      </p:sp>
      <p:sp>
        <p:nvSpPr>
          <p:cNvPr id="142" name="Google Shape;142;p4"/>
          <p:cNvSpPr/>
          <p:nvPr/>
        </p:nvSpPr>
        <p:spPr>
          <a:xfrm>
            <a:off x="2565779" y="3029685"/>
            <a:ext cx="1951630" cy="1269242"/>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User</a:t>
            </a:r>
            <a:endParaRPr/>
          </a:p>
        </p:txBody>
      </p:sp>
      <p:sp>
        <p:nvSpPr>
          <p:cNvPr id="143" name="Google Shape;143;p4"/>
          <p:cNvSpPr/>
          <p:nvPr/>
        </p:nvSpPr>
        <p:spPr>
          <a:xfrm>
            <a:off x="4517409" y="3029567"/>
            <a:ext cx="1951630" cy="1269242"/>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Payment</a:t>
            </a:r>
            <a:endParaRPr/>
          </a:p>
        </p:txBody>
      </p:sp>
      <p:sp>
        <p:nvSpPr>
          <p:cNvPr id="144" name="Google Shape;144;p4"/>
          <p:cNvSpPr/>
          <p:nvPr/>
        </p:nvSpPr>
        <p:spPr>
          <a:xfrm>
            <a:off x="3541594" y="4298691"/>
            <a:ext cx="1951630" cy="1269242"/>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Report</a:t>
            </a:r>
            <a:endParaRPr/>
          </a:p>
        </p:txBody>
      </p:sp>
      <p:sp>
        <p:nvSpPr>
          <p:cNvPr id="145" name="Google Shape;145;p4"/>
          <p:cNvSpPr txBox="1"/>
          <p:nvPr/>
        </p:nvSpPr>
        <p:spPr>
          <a:xfrm>
            <a:off x="6897235" y="2071898"/>
            <a:ext cx="5071852" cy="181588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Scale từng module khiến code phình to</a:t>
            </a:r>
            <a:endParaRPr/>
          </a:p>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Thêm và sửa code rất phức tạp</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Deploy khó khăn</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0"/>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529" name="Google Shape;529;p4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30" name="Google Shape;530;p4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31" name="Google Shape;531;p40"/>
          <p:cNvPicPr preferRelativeResize="0"/>
          <p:nvPr/>
        </p:nvPicPr>
        <p:blipFill rotWithShape="1">
          <a:blip r:embed="rId5">
            <a:alphaModFix/>
          </a:blip>
          <a:srcRect b="0" l="0" r="0" t="0"/>
          <a:stretch/>
        </p:blipFill>
        <p:spPr>
          <a:xfrm>
            <a:off x="0" y="1548887"/>
            <a:ext cx="12192000" cy="37602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1"/>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538" name="Google Shape;538;p4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39" name="Google Shape;539;p4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40" name="Google Shape;540;p41"/>
          <p:cNvPicPr preferRelativeResize="0"/>
          <p:nvPr/>
        </p:nvPicPr>
        <p:blipFill rotWithShape="1">
          <a:blip r:embed="rId5">
            <a:alphaModFix/>
          </a:blip>
          <a:srcRect b="0" l="0" r="0" t="0"/>
          <a:stretch/>
        </p:blipFill>
        <p:spPr>
          <a:xfrm>
            <a:off x="0" y="1172535"/>
            <a:ext cx="12192000" cy="45129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2"/>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547" name="Google Shape;547;p4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48" name="Google Shape;548;p4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49" name="Google Shape;549;p42"/>
          <p:cNvPicPr preferRelativeResize="0"/>
          <p:nvPr/>
        </p:nvPicPr>
        <p:blipFill rotWithShape="1">
          <a:blip r:embed="rId5">
            <a:alphaModFix/>
          </a:blip>
          <a:srcRect b="0" l="0" r="0" t="0"/>
          <a:stretch/>
        </p:blipFill>
        <p:spPr>
          <a:xfrm>
            <a:off x="0" y="1429732"/>
            <a:ext cx="12192000" cy="542826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3"/>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556" name="Google Shape;556;p4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57" name="Google Shape;557;p4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58" name="Google Shape;558;p43"/>
          <p:cNvPicPr preferRelativeResize="0"/>
          <p:nvPr/>
        </p:nvPicPr>
        <p:blipFill rotWithShape="1">
          <a:blip r:embed="rId5">
            <a:alphaModFix/>
          </a:blip>
          <a:srcRect b="0" l="0" r="0" t="0"/>
          <a:stretch/>
        </p:blipFill>
        <p:spPr>
          <a:xfrm>
            <a:off x="12585" y="946773"/>
            <a:ext cx="12192000" cy="591205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4"/>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565" name="Google Shape;565;p4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66" name="Google Shape;566;p4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67" name="Google Shape;567;p44"/>
          <p:cNvPicPr preferRelativeResize="0"/>
          <p:nvPr/>
        </p:nvPicPr>
        <p:blipFill rotWithShape="1">
          <a:blip r:embed="rId5">
            <a:alphaModFix/>
          </a:blip>
          <a:srcRect b="0" l="0" r="0" t="0"/>
          <a:stretch/>
        </p:blipFill>
        <p:spPr>
          <a:xfrm>
            <a:off x="0" y="1045719"/>
            <a:ext cx="5472752" cy="2264351"/>
          </a:xfrm>
          <a:prstGeom prst="rect">
            <a:avLst/>
          </a:prstGeom>
          <a:noFill/>
          <a:ln>
            <a:noFill/>
          </a:ln>
        </p:spPr>
      </p:pic>
      <p:pic>
        <p:nvPicPr>
          <p:cNvPr id="568" name="Google Shape;568;p44"/>
          <p:cNvPicPr preferRelativeResize="0"/>
          <p:nvPr/>
        </p:nvPicPr>
        <p:blipFill rotWithShape="1">
          <a:blip r:embed="rId6">
            <a:alphaModFix/>
          </a:blip>
          <a:srcRect b="0" l="0" r="0" t="0"/>
          <a:stretch/>
        </p:blipFill>
        <p:spPr>
          <a:xfrm>
            <a:off x="0" y="3547931"/>
            <a:ext cx="7373379" cy="147658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5"/>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575" name="Google Shape;575;p4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76" name="Google Shape;576;p4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77" name="Google Shape;577;p45"/>
          <p:cNvPicPr preferRelativeResize="0"/>
          <p:nvPr/>
        </p:nvPicPr>
        <p:blipFill rotWithShape="1">
          <a:blip r:embed="rId5">
            <a:alphaModFix/>
          </a:blip>
          <a:srcRect b="0" l="0" r="0" t="0"/>
          <a:stretch/>
        </p:blipFill>
        <p:spPr>
          <a:xfrm>
            <a:off x="0" y="946773"/>
            <a:ext cx="6359857" cy="319418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6"/>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Spring cloud config</a:t>
            </a:r>
            <a:endParaRPr b="1" i="0" sz="2000" u="none" cap="none" strike="noStrike">
              <a:solidFill>
                <a:srgbClr val="2B0A3D"/>
              </a:solidFill>
              <a:latin typeface="Ubuntu"/>
              <a:ea typeface="Ubuntu"/>
              <a:cs typeface="Ubuntu"/>
              <a:sym typeface="Ubuntu"/>
            </a:endParaRPr>
          </a:p>
        </p:txBody>
      </p:sp>
      <p:pic>
        <p:nvPicPr>
          <p:cNvPr id="584" name="Google Shape;584;p4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85" name="Google Shape;585;p4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86" name="Google Shape;586;p46"/>
          <p:cNvPicPr preferRelativeResize="0"/>
          <p:nvPr/>
        </p:nvPicPr>
        <p:blipFill rotWithShape="1">
          <a:blip r:embed="rId5">
            <a:alphaModFix/>
          </a:blip>
          <a:srcRect b="0" l="0" r="0" t="0"/>
          <a:stretch/>
        </p:blipFill>
        <p:spPr>
          <a:xfrm>
            <a:off x="0" y="946774"/>
            <a:ext cx="6717283" cy="3925478"/>
          </a:xfrm>
          <a:prstGeom prst="rect">
            <a:avLst/>
          </a:prstGeom>
          <a:noFill/>
          <a:ln>
            <a:noFill/>
          </a:ln>
        </p:spPr>
      </p:pic>
      <p:pic>
        <p:nvPicPr>
          <p:cNvPr id="587" name="Google Shape;587;p46"/>
          <p:cNvPicPr preferRelativeResize="0"/>
          <p:nvPr/>
        </p:nvPicPr>
        <p:blipFill rotWithShape="1">
          <a:blip r:embed="rId6">
            <a:alphaModFix/>
          </a:blip>
          <a:srcRect b="0" l="0" r="0" t="0"/>
          <a:stretch/>
        </p:blipFill>
        <p:spPr>
          <a:xfrm>
            <a:off x="213760" y="5112123"/>
            <a:ext cx="6944694" cy="163852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7"/>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Refresh C</a:t>
            </a:r>
            <a:r>
              <a:rPr b="1" lang="en-US" sz="4400">
                <a:solidFill>
                  <a:srgbClr val="42A1DC"/>
                </a:solidFill>
                <a:latin typeface="Ubuntu"/>
                <a:ea typeface="Ubuntu"/>
                <a:cs typeface="Ubuntu"/>
                <a:sym typeface="Ubuntu"/>
              </a:rPr>
              <a:t>onfig</a:t>
            </a:r>
            <a:endParaRPr b="1" i="0" sz="2000" u="none" cap="none" strike="noStrike">
              <a:solidFill>
                <a:srgbClr val="2B0A3D"/>
              </a:solidFill>
              <a:latin typeface="Ubuntu"/>
              <a:ea typeface="Ubuntu"/>
              <a:cs typeface="Ubuntu"/>
              <a:sym typeface="Ubuntu"/>
            </a:endParaRPr>
          </a:p>
        </p:txBody>
      </p:sp>
      <p:pic>
        <p:nvPicPr>
          <p:cNvPr id="594" name="Google Shape;594;p4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595" name="Google Shape;595;p4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596" name="Google Shape;596;p47"/>
          <p:cNvPicPr preferRelativeResize="0"/>
          <p:nvPr/>
        </p:nvPicPr>
        <p:blipFill rotWithShape="1">
          <a:blip r:embed="rId5">
            <a:alphaModFix/>
          </a:blip>
          <a:srcRect b="0" l="0" r="0" t="0"/>
          <a:stretch/>
        </p:blipFill>
        <p:spPr>
          <a:xfrm>
            <a:off x="188204" y="1300464"/>
            <a:ext cx="7421011" cy="1800476"/>
          </a:xfrm>
          <a:prstGeom prst="rect">
            <a:avLst/>
          </a:prstGeom>
          <a:noFill/>
          <a:ln>
            <a:noFill/>
          </a:ln>
        </p:spPr>
      </p:pic>
      <p:pic>
        <p:nvPicPr>
          <p:cNvPr id="597" name="Google Shape;597;p47"/>
          <p:cNvPicPr preferRelativeResize="0"/>
          <p:nvPr/>
        </p:nvPicPr>
        <p:blipFill rotWithShape="1">
          <a:blip r:embed="rId6">
            <a:alphaModFix/>
          </a:blip>
          <a:srcRect b="0" l="0" r="0" t="0"/>
          <a:stretch/>
        </p:blipFill>
        <p:spPr>
          <a:xfrm>
            <a:off x="188204" y="3273442"/>
            <a:ext cx="7802064" cy="14575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8"/>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Refresh C</a:t>
            </a:r>
            <a:r>
              <a:rPr b="1" lang="en-US" sz="4400">
                <a:solidFill>
                  <a:srgbClr val="42A1DC"/>
                </a:solidFill>
                <a:latin typeface="Ubuntu"/>
                <a:ea typeface="Ubuntu"/>
                <a:cs typeface="Ubuntu"/>
                <a:sym typeface="Ubuntu"/>
              </a:rPr>
              <a:t>onfig</a:t>
            </a:r>
            <a:endParaRPr b="1" i="0" sz="2000" u="none" cap="none" strike="noStrike">
              <a:solidFill>
                <a:srgbClr val="2B0A3D"/>
              </a:solidFill>
              <a:latin typeface="Ubuntu"/>
              <a:ea typeface="Ubuntu"/>
              <a:cs typeface="Ubuntu"/>
              <a:sym typeface="Ubuntu"/>
            </a:endParaRPr>
          </a:p>
        </p:txBody>
      </p:sp>
      <p:pic>
        <p:nvPicPr>
          <p:cNvPr id="604" name="Google Shape;604;p4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05" name="Google Shape;605;p4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606" name="Google Shape;606;p48"/>
          <p:cNvPicPr preferRelativeResize="0"/>
          <p:nvPr/>
        </p:nvPicPr>
        <p:blipFill rotWithShape="1">
          <a:blip r:embed="rId5">
            <a:alphaModFix/>
          </a:blip>
          <a:srcRect b="0" l="0" r="0" t="0"/>
          <a:stretch/>
        </p:blipFill>
        <p:spPr>
          <a:xfrm>
            <a:off x="150126" y="946773"/>
            <a:ext cx="8147713" cy="4047826"/>
          </a:xfrm>
          <a:prstGeom prst="rect">
            <a:avLst/>
          </a:prstGeom>
          <a:noFill/>
          <a:ln>
            <a:noFill/>
          </a:ln>
        </p:spPr>
      </p:pic>
      <p:pic>
        <p:nvPicPr>
          <p:cNvPr id="607" name="Google Shape;607;p48"/>
          <p:cNvPicPr preferRelativeResize="0"/>
          <p:nvPr/>
        </p:nvPicPr>
        <p:blipFill rotWithShape="1">
          <a:blip r:embed="rId6">
            <a:alphaModFix/>
          </a:blip>
          <a:srcRect b="0" l="0" r="0" t="0"/>
          <a:stretch/>
        </p:blipFill>
        <p:spPr>
          <a:xfrm>
            <a:off x="150126" y="5232666"/>
            <a:ext cx="6858957" cy="14480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9"/>
          <p:cNvSpPr txBox="1"/>
          <p:nvPr/>
        </p:nvSpPr>
        <p:spPr>
          <a:xfrm>
            <a:off x="1563673"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Refresh C</a:t>
            </a:r>
            <a:r>
              <a:rPr b="1" lang="en-US" sz="4400">
                <a:solidFill>
                  <a:srgbClr val="42A1DC"/>
                </a:solidFill>
                <a:latin typeface="Ubuntu"/>
                <a:ea typeface="Ubuntu"/>
                <a:cs typeface="Ubuntu"/>
                <a:sym typeface="Ubuntu"/>
              </a:rPr>
              <a:t>onfig</a:t>
            </a:r>
            <a:endParaRPr b="1" i="0" sz="2000" u="none" cap="none" strike="noStrike">
              <a:solidFill>
                <a:srgbClr val="2B0A3D"/>
              </a:solidFill>
              <a:latin typeface="Ubuntu"/>
              <a:ea typeface="Ubuntu"/>
              <a:cs typeface="Ubuntu"/>
              <a:sym typeface="Ubuntu"/>
            </a:endParaRPr>
          </a:p>
        </p:txBody>
      </p:sp>
      <p:pic>
        <p:nvPicPr>
          <p:cNvPr id="614" name="Google Shape;614;p4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15" name="Google Shape;615;p4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616" name="Google Shape;616;p49"/>
          <p:cNvPicPr preferRelativeResize="0"/>
          <p:nvPr/>
        </p:nvPicPr>
        <p:blipFill rotWithShape="1">
          <a:blip r:embed="rId5">
            <a:alphaModFix/>
          </a:blip>
          <a:srcRect b="0" l="0" r="0" t="0"/>
          <a:stretch/>
        </p:blipFill>
        <p:spPr>
          <a:xfrm>
            <a:off x="150126" y="5566087"/>
            <a:ext cx="8783276" cy="1114581"/>
          </a:xfrm>
          <a:prstGeom prst="rect">
            <a:avLst/>
          </a:prstGeom>
          <a:noFill/>
          <a:ln>
            <a:noFill/>
          </a:ln>
        </p:spPr>
      </p:pic>
      <p:pic>
        <p:nvPicPr>
          <p:cNvPr id="617" name="Google Shape;617;p49"/>
          <p:cNvPicPr preferRelativeResize="0"/>
          <p:nvPr/>
        </p:nvPicPr>
        <p:blipFill rotWithShape="1">
          <a:blip r:embed="rId6">
            <a:alphaModFix/>
          </a:blip>
          <a:srcRect b="0" l="0" r="0" t="0"/>
          <a:stretch/>
        </p:blipFill>
        <p:spPr>
          <a:xfrm>
            <a:off x="150126" y="1070890"/>
            <a:ext cx="7369790" cy="41203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Solution</a:t>
            </a:r>
            <a:endParaRPr b="1" i="0" sz="2000" u="none" cap="none" strike="noStrike">
              <a:solidFill>
                <a:srgbClr val="2B0A3D"/>
              </a:solidFill>
              <a:latin typeface="Ubuntu"/>
              <a:ea typeface="Ubuntu"/>
              <a:cs typeface="Ubuntu"/>
              <a:sym typeface="Ubuntu"/>
            </a:endParaRPr>
          </a:p>
        </p:txBody>
      </p:sp>
      <p:pic>
        <p:nvPicPr>
          <p:cNvPr id="152" name="Google Shape;152;p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53" name="Google Shape;153;p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54" name="Google Shape;154;p5"/>
          <p:cNvSpPr/>
          <p:nvPr/>
        </p:nvSpPr>
        <p:spPr>
          <a:xfrm>
            <a:off x="1239255" y="1849153"/>
            <a:ext cx="1503945" cy="89404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Product</a:t>
            </a:r>
            <a:endParaRPr/>
          </a:p>
        </p:txBody>
      </p:sp>
      <p:sp>
        <p:nvSpPr>
          <p:cNvPr id="155" name="Google Shape;155;p5"/>
          <p:cNvSpPr/>
          <p:nvPr/>
        </p:nvSpPr>
        <p:spPr>
          <a:xfrm>
            <a:off x="1239255" y="2964873"/>
            <a:ext cx="1503945" cy="89404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Order</a:t>
            </a:r>
            <a:endParaRPr/>
          </a:p>
        </p:txBody>
      </p:sp>
      <p:sp>
        <p:nvSpPr>
          <p:cNvPr id="156" name="Google Shape;156;p5"/>
          <p:cNvSpPr/>
          <p:nvPr/>
        </p:nvSpPr>
        <p:spPr>
          <a:xfrm>
            <a:off x="1239255" y="4072174"/>
            <a:ext cx="1503945" cy="1073032"/>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Payment</a:t>
            </a:r>
            <a:endParaRPr/>
          </a:p>
        </p:txBody>
      </p:sp>
      <p:sp>
        <p:nvSpPr>
          <p:cNvPr id="157" name="Google Shape;157;p5"/>
          <p:cNvSpPr/>
          <p:nvPr/>
        </p:nvSpPr>
        <p:spPr>
          <a:xfrm>
            <a:off x="3753135" y="1746914"/>
            <a:ext cx="1241946" cy="1078173"/>
          </a:xfrm>
          <a:prstGeom prst="can">
            <a:avLst>
              <a:gd fmla="val 25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DB Product</a:t>
            </a:r>
            <a:endParaRPr/>
          </a:p>
        </p:txBody>
      </p:sp>
      <p:sp>
        <p:nvSpPr>
          <p:cNvPr id="158" name="Google Shape;158;p5"/>
          <p:cNvSpPr/>
          <p:nvPr/>
        </p:nvSpPr>
        <p:spPr>
          <a:xfrm>
            <a:off x="3821374" y="2964873"/>
            <a:ext cx="1241946" cy="1078173"/>
          </a:xfrm>
          <a:prstGeom prst="can">
            <a:avLst>
              <a:gd fmla="val 25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DB Order</a:t>
            </a:r>
            <a:endParaRPr/>
          </a:p>
        </p:txBody>
      </p:sp>
      <p:sp>
        <p:nvSpPr>
          <p:cNvPr id="159" name="Google Shape;159;p5"/>
          <p:cNvSpPr/>
          <p:nvPr/>
        </p:nvSpPr>
        <p:spPr>
          <a:xfrm>
            <a:off x="3821374" y="4182832"/>
            <a:ext cx="1241946" cy="1078173"/>
          </a:xfrm>
          <a:prstGeom prst="can">
            <a:avLst>
              <a:gd fmla="val 25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DB Paymemt</a:t>
            </a:r>
            <a:endParaRPr sz="1800">
              <a:solidFill>
                <a:schemeClr val="dk1"/>
              </a:solidFill>
              <a:latin typeface="Calibri"/>
              <a:ea typeface="Calibri"/>
              <a:cs typeface="Calibri"/>
              <a:sym typeface="Calibri"/>
            </a:endParaRPr>
          </a:p>
        </p:txBody>
      </p:sp>
      <p:cxnSp>
        <p:nvCxnSpPr>
          <p:cNvPr id="160" name="Google Shape;160;p5"/>
          <p:cNvCxnSpPr>
            <a:stCxn id="154" idx="3"/>
            <a:endCxn id="157" idx="2"/>
          </p:cNvCxnSpPr>
          <p:nvPr/>
        </p:nvCxnSpPr>
        <p:spPr>
          <a:xfrm flipH="1" rot="10800000">
            <a:off x="2743200" y="2285977"/>
            <a:ext cx="1009800" cy="10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61" name="Google Shape;161;p5"/>
          <p:cNvCxnSpPr/>
          <p:nvPr/>
        </p:nvCxnSpPr>
        <p:spPr>
          <a:xfrm flipH="1" rot="10800000">
            <a:off x="2777319" y="3418824"/>
            <a:ext cx="1009935" cy="10176"/>
          </a:xfrm>
          <a:prstGeom prst="straightConnector1">
            <a:avLst/>
          </a:prstGeom>
          <a:noFill/>
          <a:ln cap="flat" cmpd="sng" w="9525">
            <a:solidFill>
              <a:schemeClr val="accent1"/>
            </a:solidFill>
            <a:prstDash val="solid"/>
            <a:miter lim="800000"/>
            <a:headEnd len="sm" w="sm" type="none"/>
            <a:tailEnd len="med" w="med" type="triangle"/>
          </a:ln>
        </p:spPr>
      </p:cxnSp>
      <p:cxnSp>
        <p:nvCxnSpPr>
          <p:cNvPr id="162" name="Google Shape;162;p5"/>
          <p:cNvCxnSpPr/>
          <p:nvPr/>
        </p:nvCxnSpPr>
        <p:spPr>
          <a:xfrm flipH="1" rot="10800000">
            <a:off x="2743199" y="4608690"/>
            <a:ext cx="1009935" cy="10176"/>
          </a:xfrm>
          <a:prstGeom prst="straightConnector1">
            <a:avLst/>
          </a:prstGeom>
          <a:noFill/>
          <a:ln cap="flat" cmpd="sng" w="9525">
            <a:solidFill>
              <a:schemeClr val="accent1"/>
            </a:solidFill>
            <a:prstDash val="solid"/>
            <a:miter lim="800000"/>
            <a:headEnd len="sm" w="sm" type="none"/>
            <a:tailEnd len="med" w="med" type="triangle"/>
          </a:ln>
        </p:spPr>
      </p:cxnSp>
      <p:sp>
        <p:nvSpPr>
          <p:cNvPr id="163" name="Google Shape;163;p5"/>
          <p:cNvSpPr txBox="1"/>
          <p:nvPr/>
        </p:nvSpPr>
        <p:spPr>
          <a:xfrm>
            <a:off x="5637661" y="1687209"/>
            <a:ext cx="5936776" cy="378565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Ưu điểm :</a:t>
            </a:r>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Dễ dàng scale tiết kiệm chi phí</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Dễ dàng deploy</a:t>
            </a:r>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Tự do sử dụng các công nghệ ở mỗi service</a:t>
            </a:r>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Khó sập hơn monolithic</a:t>
            </a:r>
            <a:endParaRPr/>
          </a:p>
          <a:p>
            <a:pPr indent="-133350" lvl="0" marL="28575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Nhược điểm:</a:t>
            </a:r>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Khó đọc code, debug</a:t>
            </a:r>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Quản lý khó khan</a:t>
            </a:r>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Cần đội ngũ team chuyên nghiệp</a:t>
            </a:r>
            <a:endParaRPr sz="2400">
              <a:solidFill>
                <a:schemeClr val="dk1"/>
              </a:solidFill>
              <a:latin typeface="Calibri"/>
              <a:ea typeface="Calibri"/>
              <a:cs typeface="Calibri"/>
              <a:sym typeface="Calibri"/>
            </a:endParaRPr>
          </a:p>
        </p:txBody>
      </p:sp>
      <p:sp>
        <p:nvSpPr>
          <p:cNvPr id="164" name="Google Shape;164;p5"/>
          <p:cNvSpPr txBox="1"/>
          <p:nvPr/>
        </p:nvSpPr>
        <p:spPr>
          <a:xfrm>
            <a:off x="1239255" y="5691814"/>
            <a:ext cx="36166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Microservice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0"/>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Intelligent routing</a:t>
            </a:r>
            <a:endParaRPr b="1" i="0" sz="2000" u="none" cap="none" strike="noStrike">
              <a:solidFill>
                <a:srgbClr val="2B0A3D"/>
              </a:solidFill>
              <a:latin typeface="Ubuntu"/>
              <a:ea typeface="Ubuntu"/>
              <a:cs typeface="Ubuntu"/>
              <a:sym typeface="Ubuntu"/>
            </a:endParaRPr>
          </a:p>
        </p:txBody>
      </p:sp>
      <p:pic>
        <p:nvPicPr>
          <p:cNvPr id="624" name="Google Shape;624;p5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25" name="Google Shape;625;p5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626" name="Google Shape;626;p50"/>
          <p:cNvPicPr preferRelativeResize="0"/>
          <p:nvPr/>
        </p:nvPicPr>
        <p:blipFill rotWithShape="1">
          <a:blip r:embed="rId5">
            <a:alphaModFix/>
          </a:blip>
          <a:srcRect b="0" l="0" r="0" t="0"/>
          <a:stretch/>
        </p:blipFill>
        <p:spPr>
          <a:xfrm>
            <a:off x="3172584" y="1134446"/>
            <a:ext cx="5601217" cy="5164353"/>
          </a:xfrm>
          <a:prstGeom prst="rect">
            <a:avLst/>
          </a:prstGeom>
          <a:noFill/>
          <a:ln>
            <a:noFill/>
          </a:ln>
        </p:spPr>
      </p:pic>
      <p:sp>
        <p:nvSpPr>
          <p:cNvPr id="627" name="Google Shape;627;p50"/>
          <p:cNvSpPr txBox="1"/>
          <p:nvPr/>
        </p:nvSpPr>
        <p:spPr>
          <a:xfrm>
            <a:off x="3971500" y="1965278"/>
            <a:ext cx="1828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Service name</a:t>
            </a:r>
            <a:endParaRPr/>
          </a:p>
        </p:txBody>
      </p:sp>
      <p:sp>
        <p:nvSpPr>
          <p:cNvPr id="628" name="Google Shape;628;p50"/>
          <p:cNvSpPr txBox="1"/>
          <p:nvPr/>
        </p:nvSpPr>
        <p:spPr>
          <a:xfrm>
            <a:off x="8393372" y="3070291"/>
            <a:ext cx="17469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Address Instance service</a:t>
            </a:r>
            <a:endParaRPr/>
          </a:p>
        </p:txBody>
      </p:sp>
      <p:sp>
        <p:nvSpPr>
          <p:cNvPr id="629" name="Google Shape;629;p50"/>
          <p:cNvSpPr txBox="1"/>
          <p:nvPr/>
        </p:nvSpPr>
        <p:spPr>
          <a:xfrm>
            <a:off x="4275731" y="3319572"/>
            <a:ext cx="30491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Address Instance service</a:t>
            </a:r>
            <a:endParaRPr/>
          </a:p>
        </p:txBody>
      </p:sp>
      <p:sp>
        <p:nvSpPr>
          <p:cNvPr id="630" name="Google Shape;630;p50"/>
          <p:cNvSpPr txBox="1"/>
          <p:nvPr/>
        </p:nvSpPr>
        <p:spPr>
          <a:xfrm>
            <a:off x="5262632" y="5313279"/>
            <a:ext cx="15694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1"/>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Intelligent routing</a:t>
            </a:r>
            <a:endParaRPr b="1" i="0" sz="2000" u="none" cap="none" strike="noStrike">
              <a:solidFill>
                <a:srgbClr val="2B0A3D"/>
              </a:solidFill>
              <a:latin typeface="Ubuntu"/>
              <a:ea typeface="Ubuntu"/>
              <a:cs typeface="Ubuntu"/>
              <a:sym typeface="Ubuntu"/>
            </a:endParaRPr>
          </a:p>
        </p:txBody>
      </p:sp>
      <p:pic>
        <p:nvPicPr>
          <p:cNvPr id="637" name="Google Shape;637;p5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38" name="Google Shape;638;p5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descr="API Gateway là gì? Tại sao một hệ thống microservices lại cần API Gateway?" id="639" name="Google Shape;639;p51"/>
          <p:cNvPicPr preferRelativeResize="0"/>
          <p:nvPr/>
        </p:nvPicPr>
        <p:blipFill rotWithShape="1">
          <a:blip r:embed="rId5">
            <a:alphaModFix/>
          </a:blip>
          <a:srcRect b="0" l="0" r="0" t="0"/>
          <a:stretch/>
        </p:blipFill>
        <p:spPr>
          <a:xfrm>
            <a:off x="1856096" y="1059220"/>
            <a:ext cx="6914011" cy="561301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2"/>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Intelligent routing</a:t>
            </a:r>
            <a:endParaRPr b="1" i="0" sz="2000" u="none" cap="none" strike="noStrike">
              <a:solidFill>
                <a:srgbClr val="2B0A3D"/>
              </a:solidFill>
              <a:latin typeface="Ubuntu"/>
              <a:ea typeface="Ubuntu"/>
              <a:cs typeface="Ubuntu"/>
              <a:sym typeface="Ubuntu"/>
            </a:endParaRPr>
          </a:p>
        </p:txBody>
      </p:sp>
      <p:pic>
        <p:nvPicPr>
          <p:cNvPr id="646" name="Google Shape;646;p5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47" name="Google Shape;647;p5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648" name="Google Shape;648;p52"/>
          <p:cNvPicPr preferRelativeResize="0"/>
          <p:nvPr/>
        </p:nvPicPr>
        <p:blipFill rotWithShape="1">
          <a:blip r:embed="rId5">
            <a:alphaModFix/>
          </a:blip>
          <a:srcRect b="0" l="0" r="0" t="0"/>
          <a:stretch/>
        </p:blipFill>
        <p:spPr>
          <a:xfrm>
            <a:off x="989462" y="1168302"/>
            <a:ext cx="10213075" cy="550393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3"/>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Intelligent routing</a:t>
            </a:r>
            <a:endParaRPr b="1" i="0" sz="2000" u="none" cap="none" strike="noStrike">
              <a:solidFill>
                <a:srgbClr val="2B0A3D"/>
              </a:solidFill>
              <a:latin typeface="Ubuntu"/>
              <a:ea typeface="Ubuntu"/>
              <a:cs typeface="Ubuntu"/>
              <a:sym typeface="Ubuntu"/>
            </a:endParaRPr>
          </a:p>
        </p:txBody>
      </p:sp>
      <p:pic>
        <p:nvPicPr>
          <p:cNvPr id="655" name="Google Shape;655;p5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56" name="Google Shape;656;p5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657" name="Google Shape;657;p53"/>
          <p:cNvPicPr preferRelativeResize="0"/>
          <p:nvPr/>
        </p:nvPicPr>
        <p:blipFill rotWithShape="1">
          <a:blip r:embed="rId5">
            <a:alphaModFix/>
          </a:blip>
          <a:srcRect b="0" l="0" r="0" t="0"/>
          <a:stretch/>
        </p:blipFill>
        <p:spPr>
          <a:xfrm>
            <a:off x="136249" y="1034994"/>
            <a:ext cx="7001529" cy="3475669"/>
          </a:xfrm>
          <a:prstGeom prst="rect">
            <a:avLst/>
          </a:prstGeom>
          <a:noFill/>
          <a:ln>
            <a:noFill/>
          </a:ln>
        </p:spPr>
      </p:pic>
      <p:pic>
        <p:nvPicPr>
          <p:cNvPr id="658" name="Google Shape;658;p53"/>
          <p:cNvPicPr preferRelativeResize="0"/>
          <p:nvPr/>
        </p:nvPicPr>
        <p:blipFill rotWithShape="1">
          <a:blip r:embed="rId6">
            <a:alphaModFix/>
          </a:blip>
          <a:srcRect b="0" l="0" r="0" t="0"/>
          <a:stretch/>
        </p:blipFill>
        <p:spPr>
          <a:xfrm>
            <a:off x="136249" y="4802528"/>
            <a:ext cx="7734871" cy="155561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4"/>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Intelligent routing</a:t>
            </a:r>
            <a:endParaRPr b="1" i="0" sz="2000" u="none" cap="none" strike="noStrike">
              <a:solidFill>
                <a:srgbClr val="2B0A3D"/>
              </a:solidFill>
              <a:latin typeface="Ubuntu"/>
              <a:ea typeface="Ubuntu"/>
              <a:cs typeface="Ubuntu"/>
              <a:sym typeface="Ubuntu"/>
            </a:endParaRPr>
          </a:p>
        </p:txBody>
      </p:sp>
      <p:pic>
        <p:nvPicPr>
          <p:cNvPr id="665" name="Google Shape;665;p5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66" name="Google Shape;666;p5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667" name="Google Shape;667;p54"/>
          <p:cNvPicPr preferRelativeResize="0"/>
          <p:nvPr/>
        </p:nvPicPr>
        <p:blipFill rotWithShape="1">
          <a:blip r:embed="rId5">
            <a:alphaModFix/>
          </a:blip>
          <a:srcRect b="0" l="0" r="0" t="0"/>
          <a:stretch/>
        </p:blipFill>
        <p:spPr>
          <a:xfrm>
            <a:off x="7104940" y="1906988"/>
            <a:ext cx="3548558" cy="1959326"/>
          </a:xfrm>
          <a:prstGeom prst="rect">
            <a:avLst/>
          </a:prstGeom>
          <a:noFill/>
          <a:ln>
            <a:noFill/>
          </a:ln>
        </p:spPr>
      </p:pic>
      <p:pic>
        <p:nvPicPr>
          <p:cNvPr id="668" name="Google Shape;668;p54"/>
          <p:cNvPicPr preferRelativeResize="0"/>
          <p:nvPr/>
        </p:nvPicPr>
        <p:blipFill rotWithShape="1">
          <a:blip r:embed="rId6">
            <a:alphaModFix/>
          </a:blip>
          <a:srcRect b="0" l="0" r="0" t="0"/>
          <a:stretch/>
        </p:blipFill>
        <p:spPr>
          <a:xfrm>
            <a:off x="623732" y="1906988"/>
            <a:ext cx="3940667" cy="1853745"/>
          </a:xfrm>
          <a:prstGeom prst="rect">
            <a:avLst/>
          </a:prstGeom>
          <a:noFill/>
          <a:ln>
            <a:noFill/>
          </a:ln>
        </p:spPr>
      </p:pic>
      <p:sp>
        <p:nvSpPr>
          <p:cNvPr id="669" name="Google Shape;669;p54"/>
          <p:cNvSpPr txBox="1"/>
          <p:nvPr/>
        </p:nvSpPr>
        <p:spPr>
          <a:xfrm>
            <a:off x="7738282" y="1593628"/>
            <a:ext cx="1828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Service 2</a:t>
            </a:r>
            <a:endParaRPr/>
          </a:p>
        </p:txBody>
      </p:sp>
      <p:pic>
        <p:nvPicPr>
          <p:cNvPr id="670" name="Google Shape;670;p54"/>
          <p:cNvPicPr preferRelativeResize="0"/>
          <p:nvPr/>
        </p:nvPicPr>
        <p:blipFill rotWithShape="1">
          <a:blip r:embed="rId7">
            <a:alphaModFix/>
          </a:blip>
          <a:srcRect b="0" l="0" r="0" t="0"/>
          <a:stretch/>
        </p:blipFill>
        <p:spPr>
          <a:xfrm>
            <a:off x="118084" y="4179674"/>
            <a:ext cx="11955831" cy="1455492"/>
          </a:xfrm>
          <a:prstGeom prst="rect">
            <a:avLst/>
          </a:prstGeom>
          <a:noFill/>
          <a:ln>
            <a:noFill/>
          </a:ln>
        </p:spPr>
      </p:pic>
      <p:sp>
        <p:nvSpPr>
          <p:cNvPr id="671" name="Google Shape;671;p54"/>
          <p:cNvSpPr txBox="1"/>
          <p:nvPr/>
        </p:nvSpPr>
        <p:spPr>
          <a:xfrm>
            <a:off x="1489881" y="1649112"/>
            <a:ext cx="1828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Service 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5"/>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Intelligent routing</a:t>
            </a:r>
            <a:endParaRPr b="1" i="0" sz="2000" u="none" cap="none" strike="noStrike">
              <a:solidFill>
                <a:srgbClr val="2B0A3D"/>
              </a:solidFill>
              <a:latin typeface="Ubuntu"/>
              <a:ea typeface="Ubuntu"/>
              <a:cs typeface="Ubuntu"/>
              <a:sym typeface="Ubuntu"/>
            </a:endParaRPr>
          </a:p>
        </p:txBody>
      </p:sp>
      <p:pic>
        <p:nvPicPr>
          <p:cNvPr id="678" name="Google Shape;678;p5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79" name="Google Shape;679;p5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680" name="Google Shape;680;p55"/>
          <p:cNvPicPr preferRelativeResize="0"/>
          <p:nvPr/>
        </p:nvPicPr>
        <p:blipFill rotWithShape="1">
          <a:blip r:embed="rId5">
            <a:alphaModFix/>
          </a:blip>
          <a:srcRect b="0" l="0" r="0" t="0"/>
          <a:stretch/>
        </p:blipFill>
        <p:spPr>
          <a:xfrm>
            <a:off x="599762" y="1342318"/>
            <a:ext cx="5496238" cy="2017797"/>
          </a:xfrm>
          <a:prstGeom prst="rect">
            <a:avLst/>
          </a:prstGeom>
          <a:noFill/>
          <a:ln>
            <a:noFill/>
          </a:ln>
        </p:spPr>
      </p:pic>
      <p:pic>
        <p:nvPicPr>
          <p:cNvPr id="681" name="Google Shape;681;p55"/>
          <p:cNvPicPr preferRelativeResize="0"/>
          <p:nvPr/>
        </p:nvPicPr>
        <p:blipFill rotWithShape="1">
          <a:blip r:embed="rId6">
            <a:alphaModFix/>
          </a:blip>
          <a:srcRect b="0" l="0" r="0" t="0"/>
          <a:stretch/>
        </p:blipFill>
        <p:spPr>
          <a:xfrm>
            <a:off x="489527" y="3989440"/>
            <a:ext cx="5606473" cy="182028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6"/>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Intelligent routing</a:t>
            </a:r>
            <a:endParaRPr b="1" i="0" sz="2000" u="none" cap="none" strike="noStrike">
              <a:solidFill>
                <a:srgbClr val="2B0A3D"/>
              </a:solidFill>
              <a:latin typeface="Ubuntu"/>
              <a:ea typeface="Ubuntu"/>
              <a:cs typeface="Ubuntu"/>
              <a:sym typeface="Ubuntu"/>
            </a:endParaRPr>
          </a:p>
        </p:txBody>
      </p:sp>
      <p:pic>
        <p:nvPicPr>
          <p:cNvPr id="688" name="Google Shape;688;p5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89" name="Google Shape;689;p5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690" name="Google Shape;690;p56"/>
          <p:cNvPicPr preferRelativeResize="0"/>
          <p:nvPr/>
        </p:nvPicPr>
        <p:blipFill rotWithShape="1">
          <a:blip r:embed="rId5">
            <a:alphaModFix/>
          </a:blip>
          <a:srcRect b="0" l="0" r="0" t="0"/>
          <a:stretch/>
        </p:blipFill>
        <p:spPr>
          <a:xfrm>
            <a:off x="621047" y="1140968"/>
            <a:ext cx="6339219" cy="545147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7"/>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Intelligent routing</a:t>
            </a:r>
            <a:endParaRPr b="1" i="0" sz="2000" u="none" cap="none" strike="noStrike">
              <a:solidFill>
                <a:srgbClr val="2B0A3D"/>
              </a:solidFill>
              <a:latin typeface="Ubuntu"/>
              <a:ea typeface="Ubuntu"/>
              <a:cs typeface="Ubuntu"/>
              <a:sym typeface="Ubuntu"/>
            </a:endParaRPr>
          </a:p>
        </p:txBody>
      </p:sp>
      <p:pic>
        <p:nvPicPr>
          <p:cNvPr id="697" name="Google Shape;697;p5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698" name="Google Shape;698;p5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699" name="Google Shape;699;p57"/>
          <p:cNvPicPr preferRelativeResize="0"/>
          <p:nvPr/>
        </p:nvPicPr>
        <p:blipFill rotWithShape="1">
          <a:blip r:embed="rId5">
            <a:alphaModFix/>
          </a:blip>
          <a:srcRect b="0" l="0" r="0" t="0"/>
          <a:stretch/>
        </p:blipFill>
        <p:spPr>
          <a:xfrm>
            <a:off x="533553" y="1348892"/>
            <a:ext cx="4406232" cy="1858331"/>
          </a:xfrm>
          <a:prstGeom prst="rect">
            <a:avLst/>
          </a:prstGeom>
          <a:noFill/>
          <a:ln>
            <a:noFill/>
          </a:ln>
        </p:spPr>
      </p:pic>
      <p:pic>
        <p:nvPicPr>
          <p:cNvPr id="700" name="Google Shape;700;p57"/>
          <p:cNvPicPr preferRelativeResize="0"/>
          <p:nvPr/>
        </p:nvPicPr>
        <p:blipFill rotWithShape="1">
          <a:blip r:embed="rId6">
            <a:alphaModFix/>
          </a:blip>
          <a:srcRect b="0" l="0" r="0" t="0"/>
          <a:stretch/>
        </p:blipFill>
        <p:spPr>
          <a:xfrm>
            <a:off x="533553" y="3650778"/>
            <a:ext cx="5106113" cy="1857634"/>
          </a:xfrm>
          <a:prstGeom prst="rect">
            <a:avLst/>
          </a:prstGeom>
          <a:noFill/>
          <a:ln>
            <a:noFill/>
          </a:ln>
        </p:spPr>
      </p:pic>
      <p:sp>
        <p:nvSpPr>
          <p:cNvPr id="701" name="Google Shape;701;p57"/>
          <p:cNvSpPr txBox="1"/>
          <p:nvPr/>
        </p:nvSpPr>
        <p:spPr>
          <a:xfrm>
            <a:off x="6237027" y="1937982"/>
            <a:ext cx="28779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Gateway Service</a:t>
            </a:r>
            <a:endParaRPr/>
          </a:p>
        </p:txBody>
      </p:sp>
      <p:sp>
        <p:nvSpPr>
          <p:cNvPr id="702" name="Google Shape;702;p57"/>
          <p:cNvSpPr txBox="1"/>
          <p:nvPr/>
        </p:nvSpPr>
        <p:spPr>
          <a:xfrm>
            <a:off x="6303557" y="4274859"/>
            <a:ext cx="28779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Service 1</a:t>
            </a:r>
            <a:endParaRPr/>
          </a:p>
        </p:txBody>
      </p:sp>
      <p:pic>
        <p:nvPicPr>
          <p:cNvPr id="703" name="Google Shape;703;p57"/>
          <p:cNvPicPr preferRelativeResize="0"/>
          <p:nvPr/>
        </p:nvPicPr>
        <p:blipFill rotWithShape="1">
          <a:blip r:embed="rId7">
            <a:alphaModFix/>
          </a:blip>
          <a:srcRect b="0" l="0" r="0" t="0"/>
          <a:stretch/>
        </p:blipFill>
        <p:spPr>
          <a:xfrm>
            <a:off x="533552" y="5486209"/>
            <a:ext cx="5106113" cy="137179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8"/>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Client-side Load Balancing</a:t>
            </a:r>
            <a:endParaRPr b="1" i="0" sz="2000" u="none" cap="none" strike="noStrike">
              <a:solidFill>
                <a:srgbClr val="2B0A3D"/>
              </a:solidFill>
              <a:latin typeface="Ubuntu"/>
              <a:ea typeface="Ubuntu"/>
              <a:cs typeface="Ubuntu"/>
              <a:sym typeface="Ubuntu"/>
            </a:endParaRPr>
          </a:p>
        </p:txBody>
      </p:sp>
      <p:pic>
        <p:nvPicPr>
          <p:cNvPr id="710" name="Google Shape;710;p5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11" name="Google Shape;711;p5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712" name="Google Shape;712;p58"/>
          <p:cNvPicPr preferRelativeResize="0"/>
          <p:nvPr/>
        </p:nvPicPr>
        <p:blipFill rotWithShape="1">
          <a:blip r:embed="rId5">
            <a:alphaModFix/>
          </a:blip>
          <a:srcRect b="0" l="0" r="0" t="0"/>
          <a:stretch/>
        </p:blipFill>
        <p:spPr>
          <a:xfrm>
            <a:off x="0" y="1143709"/>
            <a:ext cx="12192000" cy="571429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9"/>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Client-side Load Balancing</a:t>
            </a:r>
            <a:endParaRPr b="1" i="0" sz="2000" u="none" cap="none" strike="noStrike">
              <a:solidFill>
                <a:srgbClr val="2B0A3D"/>
              </a:solidFill>
              <a:latin typeface="Ubuntu"/>
              <a:ea typeface="Ubuntu"/>
              <a:cs typeface="Ubuntu"/>
              <a:sym typeface="Ubuntu"/>
            </a:endParaRPr>
          </a:p>
        </p:txBody>
      </p:sp>
      <p:pic>
        <p:nvPicPr>
          <p:cNvPr id="719" name="Google Shape;719;p5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20" name="Google Shape;720;p5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721" name="Google Shape;721;p59"/>
          <p:cNvPicPr preferRelativeResize="0"/>
          <p:nvPr/>
        </p:nvPicPr>
        <p:blipFill rotWithShape="1">
          <a:blip r:embed="rId5">
            <a:alphaModFix/>
          </a:blip>
          <a:srcRect b="0" l="0" r="0" t="0"/>
          <a:stretch/>
        </p:blipFill>
        <p:spPr>
          <a:xfrm>
            <a:off x="406454" y="1418943"/>
            <a:ext cx="4711456" cy="2378271"/>
          </a:xfrm>
          <a:prstGeom prst="rect">
            <a:avLst/>
          </a:prstGeom>
          <a:noFill/>
          <a:ln>
            <a:noFill/>
          </a:ln>
        </p:spPr>
      </p:pic>
      <p:pic>
        <p:nvPicPr>
          <p:cNvPr id="722" name="Google Shape;722;p59"/>
          <p:cNvPicPr preferRelativeResize="0"/>
          <p:nvPr/>
        </p:nvPicPr>
        <p:blipFill rotWithShape="1">
          <a:blip r:embed="rId6">
            <a:alphaModFix/>
          </a:blip>
          <a:srcRect b="0" l="0" r="0" t="0"/>
          <a:stretch/>
        </p:blipFill>
        <p:spPr>
          <a:xfrm>
            <a:off x="433749" y="3972706"/>
            <a:ext cx="8287907" cy="26197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nvSpPr>
        <p:spPr>
          <a:xfrm>
            <a:off x="2037649" y="95446"/>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Architecting Microservices</a:t>
            </a:r>
            <a:endParaRPr b="1" i="0" sz="2000" u="none" cap="none" strike="noStrike">
              <a:solidFill>
                <a:srgbClr val="2B0A3D"/>
              </a:solidFill>
              <a:latin typeface="Ubuntu"/>
              <a:ea typeface="Ubuntu"/>
              <a:cs typeface="Ubuntu"/>
              <a:sym typeface="Ubuntu"/>
            </a:endParaRPr>
          </a:p>
        </p:txBody>
      </p:sp>
      <p:pic>
        <p:nvPicPr>
          <p:cNvPr id="171" name="Google Shape;171;p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72" name="Google Shape;172;p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73" name="Google Shape;173;p6"/>
          <p:cNvSpPr txBox="1"/>
          <p:nvPr/>
        </p:nvSpPr>
        <p:spPr>
          <a:xfrm>
            <a:off x="106492" y="2602028"/>
            <a:ext cx="5773003"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Mỗi microservice đều phải có cơ sở dữ liệu riêng</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Tính độc lập</a:t>
            </a:r>
            <a:endParaRPr sz="2800">
              <a:solidFill>
                <a:schemeClr val="dk1"/>
              </a:solidFill>
              <a:latin typeface="Calibri"/>
              <a:ea typeface="Calibri"/>
              <a:cs typeface="Calibri"/>
              <a:sym typeface="Calibri"/>
            </a:endParaRPr>
          </a:p>
        </p:txBody>
      </p:sp>
      <p:sp>
        <p:nvSpPr>
          <p:cNvPr id="174" name="Google Shape;174;p6"/>
          <p:cNvSpPr/>
          <p:nvPr/>
        </p:nvSpPr>
        <p:spPr>
          <a:xfrm>
            <a:off x="5879495" y="1193041"/>
            <a:ext cx="1371730" cy="638039"/>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Product</a:t>
            </a:r>
            <a:endParaRPr/>
          </a:p>
        </p:txBody>
      </p:sp>
      <p:sp>
        <p:nvSpPr>
          <p:cNvPr id="175" name="Google Shape;175;p6"/>
          <p:cNvSpPr/>
          <p:nvPr/>
        </p:nvSpPr>
        <p:spPr>
          <a:xfrm>
            <a:off x="5879495" y="2128076"/>
            <a:ext cx="1371730" cy="638039"/>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User</a:t>
            </a:r>
            <a:endParaRPr/>
          </a:p>
        </p:txBody>
      </p:sp>
      <p:sp>
        <p:nvSpPr>
          <p:cNvPr id="176" name="Google Shape;176;p6"/>
          <p:cNvSpPr/>
          <p:nvPr/>
        </p:nvSpPr>
        <p:spPr>
          <a:xfrm>
            <a:off x="8393374" y="1090802"/>
            <a:ext cx="1528548" cy="1217959"/>
          </a:xfrm>
          <a:prstGeom prst="can">
            <a:avLst>
              <a:gd fmla="val 25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DB Product, User</a:t>
            </a:r>
            <a:endParaRPr/>
          </a:p>
        </p:txBody>
      </p:sp>
      <p:cxnSp>
        <p:nvCxnSpPr>
          <p:cNvPr id="177" name="Google Shape;177;p6"/>
          <p:cNvCxnSpPr>
            <a:stCxn id="174" idx="3"/>
            <a:endCxn id="176" idx="2"/>
          </p:cNvCxnSpPr>
          <p:nvPr/>
        </p:nvCxnSpPr>
        <p:spPr>
          <a:xfrm>
            <a:off x="7251225" y="1512061"/>
            <a:ext cx="1142100" cy="187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78" name="Google Shape;178;p6"/>
          <p:cNvCxnSpPr>
            <a:stCxn id="175" idx="3"/>
            <a:endCxn id="176" idx="2"/>
          </p:cNvCxnSpPr>
          <p:nvPr/>
        </p:nvCxnSpPr>
        <p:spPr>
          <a:xfrm flipH="1" rot="10800000">
            <a:off x="7251225" y="1699796"/>
            <a:ext cx="1142100" cy="747300"/>
          </a:xfrm>
          <a:prstGeom prst="straightConnector1">
            <a:avLst/>
          </a:prstGeom>
          <a:noFill/>
          <a:ln cap="flat" cmpd="sng" w="9525">
            <a:solidFill>
              <a:schemeClr val="accent1"/>
            </a:solidFill>
            <a:prstDash val="solid"/>
            <a:miter lim="800000"/>
            <a:headEnd len="sm" w="sm" type="none"/>
            <a:tailEnd len="med" w="med" type="triangle"/>
          </a:ln>
        </p:spPr>
      </p:cxnSp>
      <p:sp>
        <p:nvSpPr>
          <p:cNvPr id="179" name="Google Shape;179;p6"/>
          <p:cNvSpPr/>
          <p:nvPr/>
        </p:nvSpPr>
        <p:spPr>
          <a:xfrm>
            <a:off x="5879495" y="3351790"/>
            <a:ext cx="1503945" cy="89404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Product</a:t>
            </a:r>
            <a:endParaRPr/>
          </a:p>
        </p:txBody>
      </p:sp>
      <p:sp>
        <p:nvSpPr>
          <p:cNvPr id="180" name="Google Shape;180;p6"/>
          <p:cNvSpPr/>
          <p:nvPr/>
        </p:nvSpPr>
        <p:spPr>
          <a:xfrm>
            <a:off x="5879495" y="4467510"/>
            <a:ext cx="1503945" cy="89404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User</a:t>
            </a:r>
            <a:endParaRPr/>
          </a:p>
        </p:txBody>
      </p:sp>
      <p:sp>
        <p:nvSpPr>
          <p:cNvPr id="181" name="Google Shape;181;p6"/>
          <p:cNvSpPr/>
          <p:nvPr/>
        </p:nvSpPr>
        <p:spPr>
          <a:xfrm>
            <a:off x="8393375" y="3249551"/>
            <a:ext cx="1241946" cy="1078173"/>
          </a:xfrm>
          <a:prstGeom prst="can">
            <a:avLst>
              <a:gd fmla="val 25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DB Product</a:t>
            </a:r>
            <a:endParaRPr/>
          </a:p>
        </p:txBody>
      </p:sp>
      <p:sp>
        <p:nvSpPr>
          <p:cNvPr id="182" name="Google Shape;182;p6"/>
          <p:cNvSpPr/>
          <p:nvPr/>
        </p:nvSpPr>
        <p:spPr>
          <a:xfrm>
            <a:off x="8461614" y="4467510"/>
            <a:ext cx="1241946" cy="1078173"/>
          </a:xfrm>
          <a:prstGeom prst="can">
            <a:avLst>
              <a:gd fmla="val 25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DB User</a:t>
            </a:r>
            <a:endParaRPr/>
          </a:p>
        </p:txBody>
      </p:sp>
      <p:cxnSp>
        <p:nvCxnSpPr>
          <p:cNvPr id="183" name="Google Shape;183;p6"/>
          <p:cNvCxnSpPr>
            <a:stCxn id="179" idx="3"/>
            <a:endCxn id="181" idx="2"/>
          </p:cNvCxnSpPr>
          <p:nvPr/>
        </p:nvCxnSpPr>
        <p:spPr>
          <a:xfrm flipH="1" rot="10800000">
            <a:off x="7383440" y="3788614"/>
            <a:ext cx="1009800" cy="10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84" name="Google Shape;184;p6"/>
          <p:cNvCxnSpPr/>
          <p:nvPr/>
        </p:nvCxnSpPr>
        <p:spPr>
          <a:xfrm flipH="1" rot="10800000">
            <a:off x="7417559" y="4921461"/>
            <a:ext cx="1009935" cy="10176"/>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0"/>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Client-side Load Balancing</a:t>
            </a:r>
            <a:endParaRPr b="1" i="0" sz="2000" u="none" cap="none" strike="noStrike">
              <a:solidFill>
                <a:srgbClr val="2B0A3D"/>
              </a:solidFill>
              <a:latin typeface="Ubuntu"/>
              <a:ea typeface="Ubuntu"/>
              <a:cs typeface="Ubuntu"/>
              <a:sym typeface="Ubuntu"/>
            </a:endParaRPr>
          </a:p>
        </p:txBody>
      </p:sp>
      <p:pic>
        <p:nvPicPr>
          <p:cNvPr id="729" name="Google Shape;729;p6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30" name="Google Shape;730;p6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731" name="Google Shape;731;p60"/>
          <p:cNvPicPr preferRelativeResize="0"/>
          <p:nvPr/>
        </p:nvPicPr>
        <p:blipFill rotWithShape="1">
          <a:blip r:embed="rId5">
            <a:alphaModFix/>
          </a:blip>
          <a:srcRect b="0" l="0" r="0" t="0"/>
          <a:stretch/>
        </p:blipFill>
        <p:spPr>
          <a:xfrm>
            <a:off x="879733" y="2476132"/>
            <a:ext cx="5657546" cy="3692655"/>
          </a:xfrm>
          <a:prstGeom prst="rect">
            <a:avLst/>
          </a:prstGeom>
          <a:noFill/>
          <a:ln>
            <a:noFill/>
          </a:ln>
        </p:spPr>
      </p:pic>
      <p:sp>
        <p:nvSpPr>
          <p:cNvPr id="732" name="Google Shape;732;p60"/>
          <p:cNvSpPr txBox="1"/>
          <p:nvPr/>
        </p:nvSpPr>
        <p:spPr>
          <a:xfrm>
            <a:off x="955343" y="1705970"/>
            <a:ext cx="81596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Overide thuật toán của load balancing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1"/>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Circuit Breaker</a:t>
            </a:r>
            <a:endParaRPr b="1" i="0" sz="2000" u="none" cap="none" strike="noStrike">
              <a:solidFill>
                <a:srgbClr val="2B0A3D"/>
              </a:solidFill>
              <a:latin typeface="Ubuntu"/>
              <a:ea typeface="Ubuntu"/>
              <a:cs typeface="Ubuntu"/>
              <a:sym typeface="Ubuntu"/>
            </a:endParaRPr>
          </a:p>
        </p:txBody>
      </p:sp>
      <p:pic>
        <p:nvPicPr>
          <p:cNvPr id="739" name="Google Shape;739;p6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40" name="Google Shape;740;p6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741" name="Google Shape;741;p61"/>
          <p:cNvPicPr preferRelativeResize="0"/>
          <p:nvPr/>
        </p:nvPicPr>
        <p:blipFill rotWithShape="1">
          <a:blip r:embed="rId5">
            <a:alphaModFix/>
          </a:blip>
          <a:srcRect b="0" l="0" r="0" t="0"/>
          <a:stretch/>
        </p:blipFill>
        <p:spPr>
          <a:xfrm>
            <a:off x="953433" y="2322021"/>
            <a:ext cx="8561604" cy="3614756"/>
          </a:xfrm>
          <a:prstGeom prst="rect">
            <a:avLst/>
          </a:prstGeom>
          <a:noFill/>
          <a:ln>
            <a:noFill/>
          </a:ln>
        </p:spPr>
      </p:pic>
      <p:sp>
        <p:nvSpPr>
          <p:cNvPr id="742" name="Google Shape;742;p61"/>
          <p:cNvSpPr txBox="1"/>
          <p:nvPr/>
        </p:nvSpPr>
        <p:spPr>
          <a:xfrm>
            <a:off x="928048" y="1716885"/>
            <a:ext cx="328911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a:t>
            </a:r>
            <a:r>
              <a:rPr lang="en-US" sz="2400">
                <a:solidFill>
                  <a:schemeClr val="dk1"/>
                </a:solidFill>
                <a:latin typeface="Roboto"/>
                <a:ea typeface="Roboto"/>
                <a:cs typeface="Roboto"/>
                <a:sym typeface="Roboto"/>
              </a:rPr>
              <a:t>C</a:t>
            </a:r>
            <a:r>
              <a:rPr b="0" i="0" lang="en-US" sz="2400">
                <a:solidFill>
                  <a:schemeClr val="dk1"/>
                </a:solidFill>
                <a:latin typeface="Roboto"/>
                <a:ea typeface="Roboto"/>
                <a:cs typeface="Roboto"/>
                <a:sym typeface="Roboto"/>
              </a:rPr>
              <a:t>ascading failure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2"/>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Circuit Breaker</a:t>
            </a:r>
            <a:endParaRPr b="1" i="0" sz="2000" u="none" cap="none" strike="noStrike">
              <a:solidFill>
                <a:srgbClr val="2B0A3D"/>
              </a:solidFill>
              <a:latin typeface="Ubuntu"/>
              <a:ea typeface="Ubuntu"/>
              <a:cs typeface="Ubuntu"/>
              <a:sym typeface="Ubuntu"/>
            </a:endParaRPr>
          </a:p>
        </p:txBody>
      </p:sp>
      <p:pic>
        <p:nvPicPr>
          <p:cNvPr id="749" name="Google Shape;749;p6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50" name="Google Shape;750;p6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751" name="Google Shape;751;p62"/>
          <p:cNvPicPr preferRelativeResize="0"/>
          <p:nvPr/>
        </p:nvPicPr>
        <p:blipFill rotWithShape="1">
          <a:blip r:embed="rId5">
            <a:alphaModFix/>
          </a:blip>
          <a:srcRect b="0" l="0" r="0" t="0"/>
          <a:stretch/>
        </p:blipFill>
        <p:spPr>
          <a:xfrm>
            <a:off x="0" y="1623684"/>
            <a:ext cx="9448800" cy="523431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3"/>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Circuit Breaker</a:t>
            </a:r>
            <a:endParaRPr b="1" i="0" sz="2000" u="none" cap="none" strike="noStrike">
              <a:solidFill>
                <a:srgbClr val="2B0A3D"/>
              </a:solidFill>
              <a:latin typeface="Ubuntu"/>
              <a:ea typeface="Ubuntu"/>
              <a:cs typeface="Ubuntu"/>
              <a:sym typeface="Ubuntu"/>
            </a:endParaRPr>
          </a:p>
        </p:txBody>
      </p:sp>
      <p:pic>
        <p:nvPicPr>
          <p:cNvPr id="758" name="Google Shape;758;p6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59" name="Google Shape;759;p6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760" name="Google Shape;760;p63"/>
          <p:cNvPicPr preferRelativeResize="0"/>
          <p:nvPr/>
        </p:nvPicPr>
        <p:blipFill rotWithShape="1">
          <a:blip r:embed="rId5">
            <a:alphaModFix/>
          </a:blip>
          <a:srcRect b="0" l="0" r="0" t="0"/>
          <a:stretch/>
        </p:blipFill>
        <p:spPr>
          <a:xfrm>
            <a:off x="554554" y="1256040"/>
            <a:ext cx="6132849" cy="2400946"/>
          </a:xfrm>
          <a:prstGeom prst="rect">
            <a:avLst/>
          </a:prstGeom>
          <a:noFill/>
          <a:ln>
            <a:noFill/>
          </a:ln>
        </p:spPr>
      </p:pic>
      <p:pic>
        <p:nvPicPr>
          <p:cNvPr id="761" name="Google Shape;761;p63"/>
          <p:cNvPicPr preferRelativeResize="0"/>
          <p:nvPr/>
        </p:nvPicPr>
        <p:blipFill rotWithShape="1">
          <a:blip r:embed="rId6">
            <a:alphaModFix/>
          </a:blip>
          <a:srcRect b="0" l="0" r="0" t="0"/>
          <a:stretch/>
        </p:blipFill>
        <p:spPr>
          <a:xfrm>
            <a:off x="554554" y="3801232"/>
            <a:ext cx="8502612" cy="305676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4"/>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DDD Layered Architecture</a:t>
            </a:r>
            <a:endParaRPr b="1" i="0" sz="2000" u="none" cap="none" strike="noStrike">
              <a:solidFill>
                <a:srgbClr val="2B0A3D"/>
              </a:solidFill>
              <a:latin typeface="Ubuntu"/>
              <a:ea typeface="Ubuntu"/>
              <a:cs typeface="Ubuntu"/>
              <a:sym typeface="Ubuntu"/>
            </a:endParaRPr>
          </a:p>
        </p:txBody>
      </p:sp>
      <p:pic>
        <p:nvPicPr>
          <p:cNvPr id="768" name="Google Shape;768;p6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69" name="Google Shape;769;p6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770" name="Google Shape;770;p64"/>
          <p:cNvSpPr txBox="1"/>
          <p:nvPr/>
        </p:nvSpPr>
        <p:spPr>
          <a:xfrm>
            <a:off x="641444" y="1487606"/>
            <a:ext cx="9621672"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   * Là gì ?</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Là một cách tiếp cận phát triển phần mềm để kết nối các nghiệp vụ phức tạp với phần mềm </a:t>
            </a:r>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  Tại sao cần quan tâm đến DDD</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 Nguyên tắc và mẫu thiết kế để giải quyết các vấn đề phức tạp</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 Lịch sử thành công với nhiều dự án phức tạp</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 Code thể hiện nghiệp vụ rõ rang.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5"/>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DDD Layered Architecture</a:t>
            </a:r>
            <a:endParaRPr b="1" i="0" sz="2000" u="none" cap="none" strike="noStrike">
              <a:solidFill>
                <a:srgbClr val="2B0A3D"/>
              </a:solidFill>
              <a:latin typeface="Ubuntu"/>
              <a:ea typeface="Ubuntu"/>
              <a:cs typeface="Ubuntu"/>
              <a:sym typeface="Ubuntu"/>
            </a:endParaRPr>
          </a:p>
        </p:txBody>
      </p:sp>
      <p:pic>
        <p:nvPicPr>
          <p:cNvPr id="777" name="Google Shape;777;p6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78" name="Google Shape;778;p6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779" name="Google Shape;779;p65"/>
          <p:cNvSpPr txBox="1"/>
          <p:nvPr/>
        </p:nvSpPr>
        <p:spPr>
          <a:xfrm>
            <a:off x="641444" y="1487606"/>
            <a:ext cx="9621672"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   * Điểm mấu chốt trong DDD</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Calibri"/>
              <a:buAutoNum type="arabicParenR"/>
            </a:pPr>
            <a:r>
              <a:rPr lang="en-US" sz="3200">
                <a:solidFill>
                  <a:schemeClr val="dk1"/>
                </a:solidFill>
                <a:latin typeface="Calibri"/>
                <a:ea typeface="Calibri"/>
                <a:cs typeface="Calibri"/>
                <a:sym typeface="Calibri"/>
              </a:rPr>
              <a:t>Đào sâu kiến thức với Domain Expert</a:t>
            </a:r>
            <a:endParaRPr/>
          </a:p>
          <a:p>
            <a:pPr indent="-457200" lvl="0" marL="457200" marR="0" rtl="0" algn="l">
              <a:spcBef>
                <a:spcPts val="0"/>
              </a:spcBef>
              <a:spcAft>
                <a:spcPts val="0"/>
              </a:spcAft>
              <a:buClr>
                <a:schemeClr val="dk1"/>
              </a:buClr>
              <a:buSzPts val="3200"/>
              <a:buFont typeface="Calibri"/>
              <a:buAutoNum type="arabicParenR"/>
            </a:pPr>
            <a:r>
              <a:rPr lang="en-US" sz="3200">
                <a:solidFill>
                  <a:schemeClr val="dk1"/>
                </a:solidFill>
                <a:latin typeface="Calibri"/>
                <a:ea typeface="Calibri"/>
                <a:cs typeface="Calibri"/>
                <a:sym typeface="Calibri"/>
              </a:rPr>
              <a:t>Tập trung vào mô hình của từng sub domain</a:t>
            </a:r>
            <a:endParaRPr/>
          </a:p>
          <a:p>
            <a:pPr indent="-457200" lvl="0" marL="457200" marR="0" rtl="0" algn="l">
              <a:spcBef>
                <a:spcPts val="0"/>
              </a:spcBef>
              <a:spcAft>
                <a:spcPts val="0"/>
              </a:spcAft>
              <a:buClr>
                <a:schemeClr val="dk1"/>
              </a:buClr>
              <a:buSzPts val="3200"/>
              <a:buFont typeface="Calibri"/>
              <a:buAutoNum type="arabicParenR"/>
            </a:pPr>
            <a:r>
              <a:rPr lang="en-US" sz="3200">
                <a:solidFill>
                  <a:schemeClr val="dk1"/>
                </a:solidFill>
                <a:latin typeface="Calibri"/>
                <a:ea typeface="Calibri"/>
                <a:cs typeface="Calibri"/>
                <a:sym typeface="Calibri"/>
              </a:rPr>
              <a:t>Thực thi từng subdomain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6"/>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DDD Layered Architecture</a:t>
            </a:r>
            <a:endParaRPr b="1" i="0" sz="2000" u="none" cap="none" strike="noStrike">
              <a:solidFill>
                <a:srgbClr val="2B0A3D"/>
              </a:solidFill>
              <a:latin typeface="Ubuntu"/>
              <a:ea typeface="Ubuntu"/>
              <a:cs typeface="Ubuntu"/>
              <a:sym typeface="Ubuntu"/>
            </a:endParaRPr>
          </a:p>
        </p:txBody>
      </p:sp>
      <p:pic>
        <p:nvPicPr>
          <p:cNvPr id="786" name="Google Shape;786;p6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87" name="Google Shape;787;p6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788" name="Google Shape;788;p66"/>
          <p:cNvPicPr preferRelativeResize="0"/>
          <p:nvPr/>
        </p:nvPicPr>
        <p:blipFill rotWithShape="1">
          <a:blip r:embed="rId5">
            <a:alphaModFix/>
          </a:blip>
          <a:srcRect b="0" l="0" r="0" t="0"/>
          <a:stretch/>
        </p:blipFill>
        <p:spPr>
          <a:xfrm>
            <a:off x="682387" y="1181918"/>
            <a:ext cx="6385622" cy="549031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7"/>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795" name="Google Shape;795;p6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796" name="Google Shape;796;p6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descr="Domain Model được Hiểu Như Thế Nào? - Tin Tức Tenten" id="797" name="Google Shape;797;p67"/>
          <p:cNvPicPr preferRelativeResize="0"/>
          <p:nvPr/>
        </p:nvPicPr>
        <p:blipFill rotWithShape="1">
          <a:blip r:embed="rId5">
            <a:alphaModFix/>
          </a:blip>
          <a:srcRect b="0" l="0" r="0" t="0"/>
          <a:stretch/>
        </p:blipFill>
        <p:spPr>
          <a:xfrm>
            <a:off x="2082995" y="1301276"/>
            <a:ext cx="8051180" cy="491891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8"/>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04" name="Google Shape;804;p6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805" name="Google Shape;805;p6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806" name="Google Shape;806;p68"/>
          <p:cNvSpPr txBox="1"/>
          <p:nvPr/>
        </p:nvSpPr>
        <p:spPr>
          <a:xfrm>
            <a:off x="423746" y="1538868"/>
            <a:ext cx="919792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 Phân tách nghiệp vụ thành các nghiệp vụ con và đào sâu và nó</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Tập trung vào từng sub domain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07" name="Google Shape;807;p68"/>
          <p:cNvSpPr/>
          <p:nvPr/>
        </p:nvSpPr>
        <p:spPr>
          <a:xfrm>
            <a:off x="1204332" y="2854712"/>
            <a:ext cx="1761892" cy="769441"/>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User</a:t>
            </a:r>
            <a:endParaRPr/>
          </a:p>
        </p:txBody>
      </p:sp>
      <p:sp>
        <p:nvSpPr>
          <p:cNvPr id="808" name="Google Shape;808;p68"/>
          <p:cNvSpPr/>
          <p:nvPr/>
        </p:nvSpPr>
        <p:spPr>
          <a:xfrm>
            <a:off x="1204332" y="3940852"/>
            <a:ext cx="1761892" cy="769441"/>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Categories</a:t>
            </a:r>
            <a:endParaRPr/>
          </a:p>
        </p:txBody>
      </p:sp>
      <p:sp>
        <p:nvSpPr>
          <p:cNvPr id="809" name="Google Shape;809;p68"/>
          <p:cNvSpPr/>
          <p:nvPr/>
        </p:nvSpPr>
        <p:spPr>
          <a:xfrm>
            <a:off x="1204332" y="5079942"/>
            <a:ext cx="1761892" cy="769441"/>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Product</a:t>
            </a:r>
            <a:endParaRPr/>
          </a:p>
        </p:txBody>
      </p:sp>
      <p:sp>
        <p:nvSpPr>
          <p:cNvPr id="810" name="Google Shape;810;p68"/>
          <p:cNvSpPr/>
          <p:nvPr/>
        </p:nvSpPr>
        <p:spPr>
          <a:xfrm>
            <a:off x="4346693" y="3992138"/>
            <a:ext cx="1761892" cy="769441"/>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Order</a:t>
            </a:r>
            <a:endParaRPr/>
          </a:p>
        </p:txBody>
      </p:sp>
      <p:sp>
        <p:nvSpPr>
          <p:cNvPr id="811" name="Google Shape;811;p68"/>
          <p:cNvSpPr/>
          <p:nvPr/>
        </p:nvSpPr>
        <p:spPr>
          <a:xfrm>
            <a:off x="3813717" y="3624153"/>
            <a:ext cx="2899317" cy="1694979"/>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9"/>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18" name="Google Shape;818;p6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819" name="Google Shape;819;p6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820" name="Google Shape;820;p69"/>
          <p:cNvSpPr txBox="1"/>
          <p:nvPr/>
        </p:nvSpPr>
        <p:spPr>
          <a:xfrm>
            <a:off x="423746" y="1110983"/>
            <a:ext cx="9197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Ngôn ngữ chung (Ubiquitous Language)</a:t>
            </a:r>
            <a:endParaRPr/>
          </a:p>
        </p:txBody>
      </p:sp>
      <p:pic>
        <p:nvPicPr>
          <p:cNvPr id="821" name="Google Shape;821;p69"/>
          <p:cNvPicPr preferRelativeResize="0"/>
          <p:nvPr/>
        </p:nvPicPr>
        <p:blipFill rotWithShape="1">
          <a:blip r:embed="rId5">
            <a:alphaModFix/>
          </a:blip>
          <a:srcRect b="0" l="0" r="0" t="0"/>
          <a:stretch/>
        </p:blipFill>
        <p:spPr>
          <a:xfrm>
            <a:off x="580041" y="1804660"/>
            <a:ext cx="4700650" cy="41743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Architecting Microservices</a:t>
            </a:r>
            <a:endParaRPr b="1" i="0" sz="2000" u="none" cap="none" strike="noStrike">
              <a:solidFill>
                <a:srgbClr val="2B0A3D"/>
              </a:solidFill>
              <a:latin typeface="Ubuntu"/>
              <a:ea typeface="Ubuntu"/>
              <a:cs typeface="Ubuntu"/>
              <a:sym typeface="Ubuntu"/>
            </a:endParaRPr>
          </a:p>
        </p:txBody>
      </p:sp>
      <p:pic>
        <p:nvPicPr>
          <p:cNvPr id="191" name="Google Shape;191;p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92" name="Google Shape;192;p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93" name="Google Shape;193;p7"/>
          <p:cNvSpPr txBox="1"/>
          <p:nvPr/>
        </p:nvSpPr>
        <p:spPr>
          <a:xfrm>
            <a:off x="267551" y="1468904"/>
            <a:ext cx="5773003" cy="181588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Xác định ranh giới Service</a:t>
            </a:r>
            <a:endParaRPr/>
          </a:p>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Giảm thiểu việc gọi request ở nhiều nơi</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Quản lý code dễ dàng</a:t>
            </a:r>
            <a:endParaRPr sz="2800">
              <a:solidFill>
                <a:schemeClr val="dk1"/>
              </a:solidFill>
              <a:latin typeface="Calibri"/>
              <a:ea typeface="Calibri"/>
              <a:cs typeface="Calibri"/>
              <a:sym typeface="Calibri"/>
            </a:endParaRPr>
          </a:p>
        </p:txBody>
      </p:sp>
      <p:sp>
        <p:nvSpPr>
          <p:cNvPr id="194" name="Google Shape;194;p7"/>
          <p:cNvSpPr/>
          <p:nvPr/>
        </p:nvSpPr>
        <p:spPr>
          <a:xfrm>
            <a:off x="6136089" y="1537562"/>
            <a:ext cx="2743201" cy="1891438"/>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UserService</a:t>
            </a:r>
            <a:endParaRPr sz="1800">
              <a:solidFill>
                <a:schemeClr val="dk1"/>
              </a:solidFill>
              <a:latin typeface="Calibri"/>
              <a:ea typeface="Calibri"/>
              <a:cs typeface="Calibri"/>
              <a:sym typeface="Calibri"/>
            </a:endParaRPr>
          </a:p>
        </p:txBody>
      </p:sp>
      <p:sp>
        <p:nvSpPr>
          <p:cNvPr id="195" name="Google Shape;195;p7"/>
          <p:cNvSpPr/>
          <p:nvPr/>
        </p:nvSpPr>
        <p:spPr>
          <a:xfrm>
            <a:off x="9889224" y="1615034"/>
            <a:ext cx="1528548" cy="1217959"/>
          </a:xfrm>
          <a:prstGeom prst="can">
            <a:avLst>
              <a:gd fmla="val 25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DB User</a:t>
            </a:r>
            <a:endParaRPr/>
          </a:p>
        </p:txBody>
      </p:sp>
      <p:cxnSp>
        <p:nvCxnSpPr>
          <p:cNvPr id="196" name="Google Shape;196;p7"/>
          <p:cNvCxnSpPr>
            <a:endCxn id="195" idx="2"/>
          </p:cNvCxnSpPr>
          <p:nvPr/>
        </p:nvCxnSpPr>
        <p:spPr>
          <a:xfrm flipH="1" rot="10800000">
            <a:off x="8913324" y="2224014"/>
            <a:ext cx="975900" cy="10200"/>
          </a:xfrm>
          <a:prstGeom prst="straightConnector1">
            <a:avLst/>
          </a:prstGeom>
          <a:noFill/>
          <a:ln cap="flat" cmpd="sng" w="9525">
            <a:solidFill>
              <a:schemeClr val="accent1"/>
            </a:solidFill>
            <a:prstDash val="solid"/>
            <a:miter lim="800000"/>
            <a:headEnd len="sm" w="sm" type="none"/>
            <a:tailEnd len="med" w="med" type="triangle"/>
          </a:ln>
        </p:spPr>
      </p:cxnSp>
      <p:sp>
        <p:nvSpPr>
          <p:cNvPr id="197" name="Google Shape;197;p7"/>
          <p:cNvSpPr/>
          <p:nvPr/>
        </p:nvSpPr>
        <p:spPr>
          <a:xfrm>
            <a:off x="6272566" y="1956129"/>
            <a:ext cx="937149" cy="52322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Profile</a:t>
            </a:r>
            <a:endParaRPr/>
          </a:p>
        </p:txBody>
      </p:sp>
      <p:sp>
        <p:nvSpPr>
          <p:cNvPr id="198" name="Google Shape;198;p7"/>
          <p:cNvSpPr/>
          <p:nvPr/>
        </p:nvSpPr>
        <p:spPr>
          <a:xfrm>
            <a:off x="7534981" y="1978665"/>
            <a:ext cx="1166887" cy="500684"/>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Address</a:t>
            </a:r>
            <a:endParaRPr/>
          </a:p>
        </p:txBody>
      </p:sp>
      <p:sp>
        <p:nvSpPr>
          <p:cNvPr id="199" name="Google Shape;199;p7"/>
          <p:cNvSpPr/>
          <p:nvPr/>
        </p:nvSpPr>
        <p:spPr>
          <a:xfrm>
            <a:off x="7066406" y="2711169"/>
            <a:ext cx="937149" cy="52322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User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0"/>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28" name="Google Shape;828;p7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829" name="Google Shape;829;p7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830" name="Google Shape;830;p70"/>
          <p:cNvSpPr txBox="1"/>
          <p:nvPr/>
        </p:nvSpPr>
        <p:spPr>
          <a:xfrm>
            <a:off x="423746" y="1110983"/>
            <a:ext cx="9197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Ngôn ngữ chung (Ubiquitous Language)</a:t>
            </a:r>
            <a:endParaRPr/>
          </a:p>
        </p:txBody>
      </p:sp>
      <p:sp>
        <p:nvSpPr>
          <p:cNvPr id="831" name="Google Shape;831;p70"/>
          <p:cNvSpPr txBox="1"/>
          <p:nvPr/>
        </p:nvSpPr>
        <p:spPr>
          <a:xfrm>
            <a:off x="294592" y="2170130"/>
            <a:ext cx="472811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Client = Customer, consumer, Khách hang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Voucher = coupon, gift card</a:t>
            </a:r>
            <a:endParaRPr/>
          </a:p>
        </p:txBody>
      </p:sp>
      <p:pic>
        <p:nvPicPr>
          <p:cNvPr id="832" name="Google Shape;832;p70"/>
          <p:cNvPicPr preferRelativeResize="0"/>
          <p:nvPr/>
        </p:nvPicPr>
        <p:blipFill rotWithShape="1">
          <a:blip r:embed="rId5">
            <a:alphaModFix/>
          </a:blip>
          <a:srcRect b="0" l="0" r="0" t="0"/>
          <a:stretch/>
        </p:blipFill>
        <p:spPr>
          <a:xfrm>
            <a:off x="12585" y="3150220"/>
            <a:ext cx="12192000" cy="370778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1"/>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39" name="Google Shape;839;p7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840" name="Google Shape;840;p7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841" name="Google Shape;841;p71"/>
          <p:cNvPicPr preferRelativeResize="0"/>
          <p:nvPr/>
        </p:nvPicPr>
        <p:blipFill rotWithShape="1">
          <a:blip r:embed="rId5">
            <a:alphaModFix/>
          </a:blip>
          <a:srcRect b="0" l="0" r="0" t="0"/>
          <a:stretch/>
        </p:blipFill>
        <p:spPr>
          <a:xfrm>
            <a:off x="1376174" y="1709497"/>
            <a:ext cx="8811855" cy="343900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2"/>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48" name="Google Shape;848;p7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849" name="Google Shape;849;p7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850" name="Google Shape;850;p72"/>
          <p:cNvPicPr preferRelativeResize="0"/>
          <p:nvPr/>
        </p:nvPicPr>
        <p:blipFill rotWithShape="1">
          <a:blip r:embed="rId5">
            <a:alphaModFix/>
          </a:blip>
          <a:srcRect b="0" l="0" r="0" t="0"/>
          <a:stretch/>
        </p:blipFill>
        <p:spPr>
          <a:xfrm>
            <a:off x="122722" y="1034994"/>
            <a:ext cx="11946556" cy="529756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3"/>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57" name="Google Shape;857;p7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858" name="Google Shape;858;p7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859" name="Google Shape;859;p73"/>
          <p:cNvSpPr txBox="1"/>
          <p:nvPr/>
        </p:nvSpPr>
        <p:spPr>
          <a:xfrm>
            <a:off x="423746" y="1110983"/>
            <a:ext cx="9197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Entities và value object</a:t>
            </a:r>
            <a:endParaRPr/>
          </a:p>
        </p:txBody>
      </p:sp>
      <p:pic>
        <p:nvPicPr>
          <p:cNvPr id="860" name="Google Shape;860;p73"/>
          <p:cNvPicPr preferRelativeResize="0"/>
          <p:nvPr/>
        </p:nvPicPr>
        <p:blipFill rotWithShape="1">
          <a:blip r:embed="rId5">
            <a:alphaModFix/>
          </a:blip>
          <a:srcRect b="0" l="0" r="0" t="0"/>
          <a:stretch/>
        </p:blipFill>
        <p:spPr>
          <a:xfrm>
            <a:off x="423746" y="1948839"/>
            <a:ext cx="9451786" cy="379817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4"/>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67" name="Google Shape;867;p7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868" name="Google Shape;868;p7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869" name="Google Shape;869;p74"/>
          <p:cNvSpPr txBox="1"/>
          <p:nvPr/>
        </p:nvSpPr>
        <p:spPr>
          <a:xfrm>
            <a:off x="423746" y="1110983"/>
            <a:ext cx="9197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Entities và value object</a:t>
            </a:r>
            <a:endParaRPr/>
          </a:p>
        </p:txBody>
      </p:sp>
      <p:pic>
        <p:nvPicPr>
          <p:cNvPr id="870" name="Google Shape;870;p74"/>
          <p:cNvPicPr preferRelativeResize="0"/>
          <p:nvPr/>
        </p:nvPicPr>
        <p:blipFill rotWithShape="1">
          <a:blip r:embed="rId5">
            <a:alphaModFix/>
          </a:blip>
          <a:srcRect b="0" l="0" r="0" t="0"/>
          <a:stretch/>
        </p:blipFill>
        <p:spPr>
          <a:xfrm>
            <a:off x="423746" y="2050757"/>
            <a:ext cx="8679520" cy="369626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75"/>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77" name="Google Shape;877;p7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878" name="Google Shape;878;p7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879" name="Google Shape;879;p75"/>
          <p:cNvSpPr txBox="1"/>
          <p:nvPr/>
        </p:nvSpPr>
        <p:spPr>
          <a:xfrm>
            <a:off x="423746" y="1110983"/>
            <a:ext cx="9197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Domain Service</a:t>
            </a:r>
            <a:endParaRPr/>
          </a:p>
        </p:txBody>
      </p:sp>
      <p:pic>
        <p:nvPicPr>
          <p:cNvPr id="880" name="Google Shape;880;p75"/>
          <p:cNvPicPr preferRelativeResize="0"/>
          <p:nvPr/>
        </p:nvPicPr>
        <p:blipFill rotWithShape="1">
          <a:blip r:embed="rId5">
            <a:alphaModFix/>
          </a:blip>
          <a:srcRect b="0" l="0" r="0" t="0"/>
          <a:stretch/>
        </p:blipFill>
        <p:spPr>
          <a:xfrm>
            <a:off x="1231915" y="3503645"/>
            <a:ext cx="7581588" cy="2501370"/>
          </a:xfrm>
          <a:prstGeom prst="rect">
            <a:avLst/>
          </a:prstGeom>
          <a:noFill/>
          <a:ln>
            <a:noFill/>
          </a:ln>
        </p:spPr>
      </p:pic>
      <p:sp>
        <p:nvSpPr>
          <p:cNvPr id="881" name="Google Shape;881;p75"/>
          <p:cNvSpPr txBox="1"/>
          <p:nvPr/>
        </p:nvSpPr>
        <p:spPr>
          <a:xfrm>
            <a:off x="655093" y="1937982"/>
            <a:ext cx="9197926" cy="120032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Không thực sự nằm trong một entity hay value Object nào của domain</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Hoạt động trên nhiều đối tượng khác nhau</a:t>
            </a:r>
            <a:endParaRPr sz="24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6"/>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88" name="Google Shape;888;p7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889" name="Google Shape;889;p7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890" name="Google Shape;890;p76"/>
          <p:cNvSpPr txBox="1"/>
          <p:nvPr/>
        </p:nvSpPr>
        <p:spPr>
          <a:xfrm>
            <a:off x="423746" y="1110983"/>
            <a:ext cx="9197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Aggregate</a:t>
            </a:r>
            <a:endParaRPr/>
          </a:p>
        </p:txBody>
      </p:sp>
      <p:sp>
        <p:nvSpPr>
          <p:cNvPr id="891" name="Google Shape;891;p76"/>
          <p:cNvSpPr txBox="1"/>
          <p:nvPr/>
        </p:nvSpPr>
        <p:spPr>
          <a:xfrm>
            <a:off x="602166" y="2007220"/>
            <a:ext cx="10904032"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Là một nhóm các đối tượng dữ liệu được đối xử như một thể thống nhất trong hệ thống</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Vd: User aggregate phải có profile,address,role</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Order aggregate phải có các order item và định dạng là order_id</a:t>
            </a:r>
            <a:endParaRPr sz="1800">
              <a:solidFill>
                <a:schemeClr val="dk1"/>
              </a:solidFill>
              <a:latin typeface="Calibri"/>
              <a:ea typeface="Calibri"/>
              <a:cs typeface="Calibri"/>
              <a:sym typeface="Calibri"/>
            </a:endParaRPr>
          </a:p>
        </p:txBody>
      </p:sp>
      <p:pic>
        <p:nvPicPr>
          <p:cNvPr id="892" name="Google Shape;892;p76"/>
          <p:cNvPicPr preferRelativeResize="0"/>
          <p:nvPr/>
        </p:nvPicPr>
        <p:blipFill rotWithShape="1">
          <a:blip r:embed="rId5">
            <a:alphaModFix/>
          </a:blip>
          <a:srcRect b="0" l="0" r="0" t="0"/>
          <a:stretch/>
        </p:blipFill>
        <p:spPr>
          <a:xfrm>
            <a:off x="901496" y="3373770"/>
            <a:ext cx="5639587" cy="300079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7"/>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Domain model</a:t>
            </a:r>
            <a:endParaRPr b="1" i="0" sz="2000" u="none" cap="none" strike="noStrike">
              <a:solidFill>
                <a:srgbClr val="2B0A3D"/>
              </a:solidFill>
              <a:latin typeface="Ubuntu"/>
              <a:ea typeface="Ubuntu"/>
              <a:cs typeface="Ubuntu"/>
              <a:sym typeface="Ubuntu"/>
            </a:endParaRPr>
          </a:p>
        </p:txBody>
      </p:sp>
      <p:pic>
        <p:nvPicPr>
          <p:cNvPr id="899" name="Google Shape;899;p7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00" name="Google Shape;900;p7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901" name="Google Shape;901;p77"/>
          <p:cNvSpPr txBox="1"/>
          <p:nvPr/>
        </p:nvSpPr>
        <p:spPr>
          <a:xfrm>
            <a:off x="423746" y="1110983"/>
            <a:ext cx="9197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Aggregate</a:t>
            </a:r>
            <a:endParaRPr/>
          </a:p>
        </p:txBody>
      </p:sp>
      <p:pic>
        <p:nvPicPr>
          <p:cNvPr id="902" name="Google Shape;902;p77"/>
          <p:cNvPicPr preferRelativeResize="0"/>
          <p:nvPr/>
        </p:nvPicPr>
        <p:blipFill rotWithShape="1">
          <a:blip r:embed="rId5">
            <a:alphaModFix/>
          </a:blip>
          <a:srcRect b="0" l="0" r="0" t="0"/>
          <a:stretch/>
        </p:blipFill>
        <p:spPr>
          <a:xfrm>
            <a:off x="665495" y="2107915"/>
            <a:ext cx="8956177" cy="363910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8"/>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CQRS</a:t>
            </a:r>
            <a:endParaRPr b="1" i="0" sz="2000" u="none" cap="none" strike="noStrike">
              <a:solidFill>
                <a:srgbClr val="2B0A3D"/>
              </a:solidFill>
              <a:latin typeface="Ubuntu"/>
              <a:ea typeface="Ubuntu"/>
              <a:cs typeface="Ubuntu"/>
              <a:sym typeface="Ubuntu"/>
            </a:endParaRPr>
          </a:p>
        </p:txBody>
      </p:sp>
      <p:pic>
        <p:nvPicPr>
          <p:cNvPr id="909" name="Google Shape;909;p7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10" name="Google Shape;910;p7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911" name="Google Shape;911;p78"/>
          <p:cNvPicPr preferRelativeResize="0"/>
          <p:nvPr/>
        </p:nvPicPr>
        <p:blipFill rotWithShape="1">
          <a:blip r:embed="rId5">
            <a:alphaModFix/>
          </a:blip>
          <a:srcRect b="0" l="0" r="0" t="0"/>
          <a:stretch/>
        </p:blipFill>
        <p:spPr>
          <a:xfrm>
            <a:off x="992946" y="2358504"/>
            <a:ext cx="5686425" cy="3314700"/>
          </a:xfrm>
          <a:prstGeom prst="rect">
            <a:avLst/>
          </a:prstGeom>
          <a:noFill/>
          <a:ln>
            <a:noFill/>
          </a:ln>
        </p:spPr>
      </p:pic>
      <p:sp>
        <p:nvSpPr>
          <p:cNvPr id="912" name="Google Shape;912;p78"/>
          <p:cNvSpPr txBox="1"/>
          <p:nvPr/>
        </p:nvSpPr>
        <p:spPr>
          <a:xfrm>
            <a:off x="1139587" y="889675"/>
            <a:ext cx="7467600" cy="11430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1F497D"/>
              </a:buClr>
              <a:buSzPts val="3000"/>
              <a:buFont typeface="Century Schoolbook"/>
              <a:buNone/>
            </a:pPr>
            <a:r>
              <a:rPr b="0" i="0" lang="en-US" sz="3000" u="none" cap="small" strike="noStrike">
                <a:solidFill>
                  <a:srgbClr val="1F497D"/>
                </a:solidFill>
                <a:latin typeface="Century Schoolbook"/>
                <a:ea typeface="Century Schoolbook"/>
                <a:cs typeface="Century Schoolbook"/>
                <a:sym typeface="Century Schoolbook"/>
              </a:rPr>
              <a:t>Mô hình CRUD</a:t>
            </a:r>
            <a:endParaRPr b="0" i="0" sz="3000" u="none" cap="small" strike="noStrike">
              <a:solidFill>
                <a:srgbClr val="1F497D"/>
              </a:solidFill>
              <a:latin typeface="Century Schoolbook"/>
              <a:ea typeface="Century Schoolbook"/>
              <a:cs typeface="Century Schoolbook"/>
              <a:sym typeface="Century Schoolbook"/>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9"/>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42A1DC"/>
                </a:solidFill>
                <a:latin typeface="Ubuntu"/>
                <a:ea typeface="Ubuntu"/>
                <a:cs typeface="Ubuntu"/>
                <a:sym typeface="Ubuntu"/>
              </a:rPr>
              <a:t>CQRS</a:t>
            </a:r>
            <a:endParaRPr b="1" i="0" sz="2000" u="none" cap="none" strike="noStrike">
              <a:solidFill>
                <a:srgbClr val="2B0A3D"/>
              </a:solidFill>
              <a:latin typeface="Ubuntu"/>
              <a:ea typeface="Ubuntu"/>
              <a:cs typeface="Ubuntu"/>
              <a:sym typeface="Ubuntu"/>
            </a:endParaRPr>
          </a:p>
        </p:txBody>
      </p:sp>
      <p:pic>
        <p:nvPicPr>
          <p:cNvPr id="919" name="Google Shape;919;p7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20" name="Google Shape;920;p7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921" name="Google Shape;921;p79"/>
          <p:cNvSpPr txBox="1"/>
          <p:nvPr/>
        </p:nvSpPr>
        <p:spPr>
          <a:xfrm>
            <a:off x="710973" y="1034994"/>
            <a:ext cx="7467600" cy="11430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1F497D"/>
              </a:buClr>
              <a:buSzPts val="3000"/>
              <a:buFont typeface="Century Schoolbook"/>
              <a:buNone/>
            </a:pPr>
            <a:r>
              <a:rPr b="0" i="0" lang="en-US" sz="3000" u="none" cap="small" strike="noStrike">
                <a:solidFill>
                  <a:srgbClr val="1F497D"/>
                </a:solidFill>
                <a:latin typeface="Century Schoolbook"/>
                <a:ea typeface="Century Schoolbook"/>
                <a:cs typeface="Century Schoolbook"/>
                <a:sym typeface="Century Schoolbook"/>
              </a:rPr>
              <a:t>Mô hình CRUD</a:t>
            </a:r>
            <a:endParaRPr/>
          </a:p>
        </p:txBody>
      </p:sp>
      <p:sp>
        <p:nvSpPr>
          <p:cNvPr id="922" name="Google Shape;922;p79"/>
          <p:cNvSpPr txBox="1"/>
          <p:nvPr/>
        </p:nvSpPr>
        <p:spPr>
          <a:xfrm>
            <a:off x="457200" y="2258548"/>
            <a:ext cx="7467600" cy="4873752"/>
          </a:xfrm>
          <a:prstGeom prst="rect">
            <a:avLst/>
          </a:prstGeom>
          <a:noFill/>
          <a:ln>
            <a:noFill/>
          </a:ln>
        </p:spPr>
        <p:txBody>
          <a:bodyPr anchorCtr="0" anchor="t" bIns="45700" lIns="91425" spcFirstLastPara="1" rIns="91425" wrap="square" tIns="45700">
            <a:normAutofit/>
          </a:bodyPr>
          <a:lstStyle/>
          <a:p>
            <a:pPr indent="-274320" lvl="0" marL="274320" marR="0" rtl="0" algn="l">
              <a:lnSpc>
                <a:spcPct val="100000"/>
              </a:lnSpc>
              <a:spcBef>
                <a:spcPts val="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Có ba tầng chính: Data Layer, Business Layer, Presentation</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DAL query trả lại DTO để Presentation hiển thị</a:t>
            </a:r>
            <a:endParaRPr b="0" i="0" sz="2400" u="none" cap="none" strike="noStrike">
              <a:solidFill>
                <a:srgbClr val="000000"/>
              </a:solidFill>
              <a:latin typeface="Century Schoolbook"/>
              <a:ea typeface="Century Schoolbook"/>
              <a:cs typeface="Century Schoolbook"/>
              <a:sym typeface="Century Schoolbook"/>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Presentation thay đổi DTO qua DAL lưu vào vào database</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Model dùng chung cả việc đọc và ghi dữ liệu</a:t>
            </a:r>
            <a:endParaRPr b="0" i="0" sz="2400" u="none" cap="none" strike="noStrike">
              <a:solidFill>
                <a:srgbClr val="000000"/>
              </a:solidFill>
              <a:latin typeface="Century Schoolbook"/>
              <a:ea typeface="Century Schoolbook"/>
              <a:cs typeface="Century Schoolbook"/>
              <a:sym typeface="Century Schoolboo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8"/>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lang="en-US" sz="4400">
                <a:solidFill>
                  <a:srgbClr val="42A1DC"/>
                </a:solidFill>
                <a:latin typeface="Ubuntu"/>
                <a:ea typeface="Ubuntu"/>
                <a:cs typeface="Ubuntu"/>
                <a:sym typeface="Ubuntu"/>
              </a:rPr>
              <a:t>Architecting Microservices</a:t>
            </a:r>
            <a:endParaRPr b="1" i="0" sz="2000" u="none" cap="none" strike="noStrike">
              <a:solidFill>
                <a:srgbClr val="2B0A3D"/>
              </a:solidFill>
              <a:latin typeface="Ubuntu"/>
              <a:ea typeface="Ubuntu"/>
              <a:cs typeface="Ubuntu"/>
              <a:sym typeface="Ubuntu"/>
            </a:endParaRPr>
          </a:p>
        </p:txBody>
      </p:sp>
      <p:pic>
        <p:nvPicPr>
          <p:cNvPr id="206" name="Google Shape;206;p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207" name="Google Shape;207;p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208" name="Google Shape;208;p8"/>
          <p:cNvPicPr preferRelativeResize="0"/>
          <p:nvPr/>
        </p:nvPicPr>
        <p:blipFill rotWithShape="1">
          <a:blip r:embed="rId5">
            <a:alphaModFix/>
          </a:blip>
          <a:srcRect b="0" l="0" r="0" t="0"/>
          <a:stretch/>
        </p:blipFill>
        <p:spPr>
          <a:xfrm>
            <a:off x="260443" y="871182"/>
            <a:ext cx="11245755" cy="59868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0"/>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42A1DC"/>
                </a:solidFill>
                <a:latin typeface="Ubuntu"/>
                <a:ea typeface="Ubuntu"/>
                <a:cs typeface="Ubuntu"/>
                <a:sym typeface="Ubuntu"/>
              </a:rPr>
              <a:t>CQRS</a:t>
            </a:r>
            <a:endParaRPr b="1" i="0" sz="2000" u="none" cap="none" strike="noStrike">
              <a:solidFill>
                <a:srgbClr val="2B0A3D"/>
              </a:solidFill>
              <a:latin typeface="Ubuntu"/>
              <a:ea typeface="Ubuntu"/>
              <a:cs typeface="Ubuntu"/>
              <a:sym typeface="Ubuntu"/>
            </a:endParaRPr>
          </a:p>
        </p:txBody>
      </p:sp>
      <p:pic>
        <p:nvPicPr>
          <p:cNvPr id="929" name="Google Shape;929;p8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30" name="Google Shape;930;p8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931" name="Google Shape;931;p80"/>
          <p:cNvSpPr txBox="1"/>
          <p:nvPr/>
        </p:nvSpPr>
        <p:spPr>
          <a:xfrm>
            <a:off x="484496" y="834196"/>
            <a:ext cx="7467600" cy="11430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1F497D"/>
              </a:buClr>
              <a:buSzPts val="3000"/>
              <a:buFont typeface="Century Schoolbook"/>
              <a:buNone/>
            </a:pPr>
            <a:r>
              <a:rPr b="0" i="0" lang="en-US" sz="3000" u="none" cap="small" strike="noStrike">
                <a:solidFill>
                  <a:srgbClr val="1F497D"/>
                </a:solidFill>
                <a:latin typeface="Century Schoolbook"/>
                <a:ea typeface="Century Schoolbook"/>
                <a:cs typeface="Century Schoolbook"/>
                <a:sym typeface="Century Schoolbook"/>
              </a:rPr>
              <a:t>Mô hình  CRUD</a:t>
            </a:r>
            <a:endParaRPr/>
          </a:p>
        </p:txBody>
      </p:sp>
      <p:sp>
        <p:nvSpPr>
          <p:cNvPr id="932" name="Google Shape;932;p80"/>
          <p:cNvSpPr txBox="1"/>
          <p:nvPr/>
        </p:nvSpPr>
        <p:spPr>
          <a:xfrm>
            <a:off x="484496" y="2159758"/>
            <a:ext cx="7467600" cy="4873752"/>
          </a:xfrm>
          <a:prstGeom prst="rect">
            <a:avLst/>
          </a:prstGeom>
          <a:noFill/>
          <a:ln>
            <a:noFill/>
          </a:ln>
        </p:spPr>
        <p:txBody>
          <a:bodyPr anchorCtr="0" anchor="t" bIns="45700" lIns="91425" spcFirstLastPara="1" rIns="91425" wrap="square" tIns="45700">
            <a:normAutofit/>
          </a:bodyPr>
          <a:lstStyle/>
          <a:p>
            <a:pPr indent="-274320" lvl="0" marL="274320" marR="0" rtl="0" algn="l">
              <a:lnSpc>
                <a:spcPct val="100000"/>
              </a:lnSpc>
              <a:spcBef>
                <a:spcPts val="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Ưu điểm: nhanh, không cầu kì thiết kế</a:t>
            </a:r>
            <a:endParaRPr b="0" i="0" sz="2400" u="none" cap="none" strike="noStrike">
              <a:solidFill>
                <a:srgbClr val="000000"/>
              </a:solidFill>
              <a:latin typeface="Century Schoolbook"/>
              <a:ea typeface="Century Schoolbook"/>
              <a:cs typeface="Century Schoolbook"/>
              <a:sym typeface="Century Schoolbook"/>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Nhược điểm: </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Model phức tạp do dùng chung cho cả đọc và ghi dữ liệu</a:t>
            </a:r>
            <a:endParaRPr b="0" i="0" sz="2400" u="none" cap="none" strike="noStrike">
              <a:solidFill>
                <a:srgbClr val="000000"/>
              </a:solidFill>
              <a:latin typeface="Century Schoolbook"/>
              <a:ea typeface="Century Schoolbook"/>
              <a:cs typeface="Century Schoolbook"/>
              <a:sym typeface="Century Schoolbook"/>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Tăng tranh chấp dữ liệu giữa đọc và ghi dữ liệu</a:t>
            </a:r>
            <a:endParaRPr b="0" i="0" sz="2400" u="none" cap="none" strike="noStrike">
              <a:solidFill>
                <a:srgbClr val="000000"/>
              </a:solidFill>
              <a:latin typeface="Century Schoolbook"/>
              <a:ea typeface="Century Schoolbook"/>
              <a:cs typeface="Century Schoolbook"/>
              <a:sym typeface="Century Schoolbook"/>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Không scale được độc lập yêu cầu hiệu năng cho cả phần đọc và ghi</a:t>
            </a:r>
            <a:endParaRPr b="0" i="0" sz="2400" u="none" cap="none" strike="noStrike">
              <a:solidFill>
                <a:srgbClr val="000000"/>
              </a:solidFill>
              <a:latin typeface="Century Schoolbook"/>
              <a:ea typeface="Century Schoolbook"/>
              <a:cs typeface="Century Schoolbook"/>
              <a:sym typeface="Century Schoolbook"/>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1"/>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42A1DC"/>
                </a:solidFill>
                <a:latin typeface="Ubuntu"/>
                <a:ea typeface="Ubuntu"/>
                <a:cs typeface="Ubuntu"/>
                <a:sym typeface="Ubuntu"/>
              </a:rPr>
              <a:t>CQRS</a:t>
            </a:r>
            <a:endParaRPr b="1" i="0" sz="2000" u="none" cap="none" strike="noStrike">
              <a:solidFill>
                <a:srgbClr val="2B0A3D"/>
              </a:solidFill>
              <a:latin typeface="Ubuntu"/>
              <a:ea typeface="Ubuntu"/>
              <a:cs typeface="Ubuntu"/>
              <a:sym typeface="Ubuntu"/>
            </a:endParaRPr>
          </a:p>
        </p:txBody>
      </p:sp>
      <p:pic>
        <p:nvPicPr>
          <p:cNvPr id="939" name="Google Shape;939;p8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40" name="Google Shape;940;p8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941" name="Google Shape;941;p81"/>
          <p:cNvSpPr txBox="1"/>
          <p:nvPr/>
        </p:nvSpPr>
        <p:spPr>
          <a:xfrm>
            <a:off x="552734" y="902435"/>
            <a:ext cx="7467600" cy="11430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1F497D"/>
              </a:buClr>
              <a:buSzPts val="3000"/>
              <a:buFont typeface="Century Schoolbook"/>
              <a:buNone/>
            </a:pPr>
            <a:r>
              <a:rPr b="0" i="0" lang="en-US" sz="3000" u="none" cap="small" strike="noStrike">
                <a:solidFill>
                  <a:srgbClr val="1F497D"/>
                </a:solidFill>
                <a:latin typeface="Century Schoolbook"/>
                <a:ea typeface="Century Schoolbook"/>
                <a:cs typeface="Century Schoolbook"/>
                <a:sym typeface="Century Schoolbook"/>
              </a:rPr>
              <a:t>Mô hình CQRS</a:t>
            </a:r>
            <a:endParaRPr b="0" i="0" sz="3000" u="none" cap="small" strike="noStrike">
              <a:solidFill>
                <a:srgbClr val="1F497D"/>
              </a:solidFill>
              <a:latin typeface="Century Schoolbook"/>
              <a:ea typeface="Century Schoolbook"/>
              <a:cs typeface="Century Schoolbook"/>
              <a:sym typeface="Century Schoolbook"/>
            </a:endParaRPr>
          </a:p>
        </p:txBody>
      </p:sp>
      <p:sp>
        <p:nvSpPr>
          <p:cNvPr id="942" name="Google Shape;942;p81"/>
          <p:cNvSpPr txBox="1"/>
          <p:nvPr/>
        </p:nvSpPr>
        <p:spPr>
          <a:xfrm>
            <a:off x="552734" y="2227997"/>
            <a:ext cx="7467600" cy="4873752"/>
          </a:xfrm>
          <a:prstGeom prst="rect">
            <a:avLst/>
          </a:prstGeom>
          <a:noFill/>
          <a:ln>
            <a:noFill/>
          </a:ln>
        </p:spPr>
        <p:txBody>
          <a:bodyPr anchorCtr="0" anchor="t" bIns="45700" lIns="91425" spcFirstLastPara="1" rIns="91425" wrap="square" tIns="45700">
            <a:normAutofit/>
          </a:bodyPr>
          <a:lstStyle/>
          <a:p>
            <a:pPr indent="-274320" lvl="0" marL="274320" marR="0" rtl="0" algn="l">
              <a:lnSpc>
                <a:spcPct val="100000"/>
              </a:lnSpc>
              <a:spcBef>
                <a:spcPts val="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Người đưa ra: Greg Young – 2006</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CQRS – Command and Query Responsibility Segregation</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Mục tiêu phân chia các luồng ghi và đọc dữ liệu ra riêng biệt</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Scale độc lập các thành phần đọc và ghi dữ liệu</a:t>
            </a:r>
            <a:endParaRPr b="0" i="0" sz="2400" u="none" cap="none" strike="noStrike">
              <a:solidFill>
                <a:srgbClr val="000000"/>
              </a:solidFill>
              <a:latin typeface="Century Schoolbook"/>
              <a:ea typeface="Century Schoolbook"/>
              <a:cs typeface="Century Schoolbook"/>
              <a:sym typeface="Century Schoolbook"/>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82"/>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42A1DC"/>
                </a:solidFill>
                <a:latin typeface="Ubuntu"/>
                <a:ea typeface="Ubuntu"/>
                <a:cs typeface="Ubuntu"/>
                <a:sym typeface="Ubuntu"/>
              </a:rPr>
              <a:t>CQRS</a:t>
            </a:r>
            <a:endParaRPr b="1" i="0" sz="2000" u="none" cap="none" strike="noStrike">
              <a:solidFill>
                <a:srgbClr val="2B0A3D"/>
              </a:solidFill>
              <a:latin typeface="Ubuntu"/>
              <a:ea typeface="Ubuntu"/>
              <a:cs typeface="Ubuntu"/>
              <a:sym typeface="Ubuntu"/>
            </a:endParaRPr>
          </a:p>
        </p:txBody>
      </p:sp>
      <p:pic>
        <p:nvPicPr>
          <p:cNvPr id="949" name="Google Shape;949;p8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50" name="Google Shape;950;p8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descr="Command and Query Responsibility Segregation (CQRS) Architecture | by JIN |  Geek Culture | Medium" id="951" name="Google Shape;951;p82"/>
          <p:cNvPicPr preferRelativeResize="0"/>
          <p:nvPr/>
        </p:nvPicPr>
        <p:blipFill rotWithShape="1">
          <a:blip r:embed="rId5">
            <a:alphaModFix/>
          </a:blip>
          <a:srcRect b="0" l="0" r="0" t="0"/>
          <a:stretch/>
        </p:blipFill>
        <p:spPr>
          <a:xfrm>
            <a:off x="272954" y="1087655"/>
            <a:ext cx="6100549" cy="550479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3"/>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42A1DC"/>
                </a:solidFill>
                <a:latin typeface="Ubuntu"/>
                <a:ea typeface="Ubuntu"/>
                <a:cs typeface="Ubuntu"/>
                <a:sym typeface="Ubuntu"/>
              </a:rPr>
              <a:t>CQRS</a:t>
            </a:r>
            <a:endParaRPr b="1" i="0" sz="2000" u="none" cap="none" strike="noStrike">
              <a:solidFill>
                <a:srgbClr val="2B0A3D"/>
              </a:solidFill>
              <a:latin typeface="Ubuntu"/>
              <a:ea typeface="Ubuntu"/>
              <a:cs typeface="Ubuntu"/>
              <a:sym typeface="Ubuntu"/>
            </a:endParaRPr>
          </a:p>
        </p:txBody>
      </p:sp>
      <p:pic>
        <p:nvPicPr>
          <p:cNvPr id="958" name="Google Shape;958;p8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59" name="Google Shape;959;p8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960" name="Google Shape;960;p83"/>
          <p:cNvSpPr txBox="1"/>
          <p:nvPr/>
        </p:nvSpPr>
        <p:spPr>
          <a:xfrm>
            <a:off x="402609" y="834196"/>
            <a:ext cx="7467600" cy="11430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1F497D"/>
              </a:buClr>
              <a:buSzPts val="3000"/>
              <a:buFont typeface="Century Schoolbook"/>
              <a:buNone/>
            </a:pPr>
            <a:r>
              <a:rPr b="0" i="0" lang="en-US" sz="3000" u="none" cap="small" strike="noStrike">
                <a:solidFill>
                  <a:srgbClr val="1F497D"/>
                </a:solidFill>
                <a:latin typeface="Century Schoolbook"/>
                <a:ea typeface="Century Schoolbook"/>
                <a:cs typeface="Century Schoolbook"/>
                <a:sym typeface="Century Schoolbook"/>
              </a:rPr>
              <a:t>Các thành phần chính</a:t>
            </a:r>
            <a:endParaRPr b="0" i="0" sz="3000" u="none" cap="small" strike="noStrike">
              <a:solidFill>
                <a:srgbClr val="1F497D"/>
              </a:solidFill>
              <a:latin typeface="Century Schoolbook"/>
              <a:ea typeface="Century Schoolbook"/>
              <a:cs typeface="Century Schoolbook"/>
              <a:sym typeface="Century Schoolbook"/>
            </a:endParaRPr>
          </a:p>
        </p:txBody>
      </p:sp>
      <p:sp>
        <p:nvSpPr>
          <p:cNvPr id="961" name="Google Shape;961;p83"/>
          <p:cNvSpPr txBox="1"/>
          <p:nvPr/>
        </p:nvSpPr>
        <p:spPr>
          <a:xfrm>
            <a:off x="402609" y="2159758"/>
            <a:ext cx="7467600" cy="4873752"/>
          </a:xfrm>
          <a:prstGeom prst="rect">
            <a:avLst/>
          </a:prstGeom>
          <a:noFill/>
          <a:ln>
            <a:noFill/>
          </a:ln>
        </p:spPr>
        <p:txBody>
          <a:bodyPr anchorCtr="0" anchor="t" bIns="45700" lIns="91425" spcFirstLastPara="1" rIns="91425" wrap="square" tIns="45700">
            <a:normAutofit/>
          </a:bodyPr>
          <a:lstStyle/>
          <a:p>
            <a:pPr indent="-274320" lvl="0" marL="274320" marR="0" rtl="0" algn="l">
              <a:lnSpc>
                <a:spcPct val="100000"/>
              </a:lnSpc>
              <a:spcBef>
                <a:spcPts val="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Command: lệnh phát sinh xử lý một nghiệp vụ</a:t>
            </a:r>
            <a:endParaRPr b="0" i="0" sz="2400" u="none" cap="none" strike="noStrike">
              <a:solidFill>
                <a:srgbClr val="000000"/>
              </a:solidFill>
              <a:latin typeface="Century Schoolbook"/>
              <a:ea typeface="Century Schoolbook"/>
              <a:cs typeface="Century Schoolbook"/>
              <a:sym typeface="Century Schoolbook"/>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Event: báo một quá trình xử lý kết thúc</a:t>
            </a:r>
            <a:endParaRPr b="0" i="0" sz="2400" u="none" cap="none" strike="noStrike">
              <a:solidFill>
                <a:srgbClr val="000000"/>
              </a:solidFill>
              <a:latin typeface="Century Schoolbook"/>
              <a:ea typeface="Century Schoolbook"/>
              <a:cs typeface="Century Schoolbook"/>
              <a:sym typeface="Century Schoolbook"/>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Command Bus: đường vận chuyển lệnh command</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Event Bus: đường vận chuyển các event</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Domain Model: mô hình xử lý nghiệp vụ</a:t>
            </a:r>
            <a:endParaRPr b="0" i="0" sz="2400" u="none" cap="none" strike="noStrike">
              <a:solidFill>
                <a:srgbClr val="000000"/>
              </a:solidFill>
              <a:latin typeface="Century Schoolbook"/>
              <a:ea typeface="Century Schoolbook"/>
              <a:cs typeface="Century Schoolbook"/>
              <a:sym typeface="Century Schoolbook"/>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DTO: Data Transfer Object</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Query Façade: mô hình query dữ liệu</a:t>
            </a:r>
            <a:endParaRPr b="0" i="0" sz="2400" u="none" cap="none" strike="noStrike">
              <a:solidFill>
                <a:srgbClr val="000000"/>
              </a:solidFill>
              <a:latin typeface="Century Schoolbook"/>
              <a:ea typeface="Century Schoolbook"/>
              <a:cs typeface="Century Schoolbook"/>
              <a:sym typeface="Century Schoolbook"/>
            </a:endParaRPr>
          </a:p>
          <a:p>
            <a:pPr indent="-167640" lvl="0" marL="274320" marR="0" rtl="0" algn="l">
              <a:lnSpc>
                <a:spcPct val="100000"/>
              </a:lnSpc>
              <a:spcBef>
                <a:spcPts val="600"/>
              </a:spcBef>
              <a:spcAft>
                <a:spcPts val="0"/>
              </a:spcAft>
              <a:buClr>
                <a:srgbClr val="4F81BD"/>
              </a:buClr>
              <a:buSzPts val="1680"/>
              <a:buFont typeface="Noto Sans Symbols"/>
              <a:buNone/>
            </a:pPr>
            <a:r>
              <a:t/>
            </a:r>
            <a:endParaRPr b="0" i="0" sz="2400" u="none" cap="none" strike="noStrike">
              <a:solidFill>
                <a:srgbClr val="000000"/>
              </a:solidFill>
              <a:latin typeface="Century Schoolbook"/>
              <a:ea typeface="Century Schoolbook"/>
              <a:cs typeface="Century Schoolbook"/>
              <a:sym typeface="Century Schoolbook"/>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4"/>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42A1DC"/>
                </a:solidFill>
                <a:latin typeface="Ubuntu"/>
                <a:ea typeface="Ubuntu"/>
                <a:cs typeface="Ubuntu"/>
                <a:sym typeface="Ubuntu"/>
              </a:rPr>
              <a:t>CQRS</a:t>
            </a:r>
            <a:endParaRPr b="1" i="0" sz="2000" u="none" cap="none" strike="noStrike">
              <a:solidFill>
                <a:srgbClr val="2B0A3D"/>
              </a:solidFill>
              <a:latin typeface="Ubuntu"/>
              <a:ea typeface="Ubuntu"/>
              <a:cs typeface="Ubuntu"/>
              <a:sym typeface="Ubuntu"/>
            </a:endParaRPr>
          </a:p>
        </p:txBody>
      </p:sp>
      <p:pic>
        <p:nvPicPr>
          <p:cNvPr id="968" name="Google Shape;968;p8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69" name="Google Shape;969;p8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970" name="Google Shape;970;p84"/>
          <p:cNvSpPr txBox="1"/>
          <p:nvPr/>
        </p:nvSpPr>
        <p:spPr>
          <a:xfrm>
            <a:off x="470848" y="806901"/>
            <a:ext cx="7467600" cy="11430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1F497D"/>
              </a:buClr>
              <a:buSzPts val="3000"/>
              <a:buFont typeface="Century Schoolbook"/>
              <a:buNone/>
            </a:pPr>
            <a:r>
              <a:rPr b="0" i="0" lang="en-US" sz="3000" u="none" cap="small" strike="noStrike">
                <a:solidFill>
                  <a:srgbClr val="1F497D"/>
                </a:solidFill>
                <a:latin typeface="Century Schoolbook"/>
                <a:ea typeface="Century Schoolbook"/>
                <a:cs typeface="Century Schoolbook"/>
                <a:sym typeface="Century Schoolbook"/>
              </a:rPr>
              <a:t>Mô hình hoạt động</a:t>
            </a:r>
            <a:endParaRPr b="0" i="0" sz="3000" u="none" cap="small" strike="noStrike">
              <a:solidFill>
                <a:srgbClr val="1F497D"/>
              </a:solidFill>
              <a:latin typeface="Century Schoolbook"/>
              <a:ea typeface="Century Schoolbook"/>
              <a:cs typeface="Century Schoolbook"/>
              <a:sym typeface="Century Schoolbook"/>
            </a:endParaRPr>
          </a:p>
        </p:txBody>
      </p:sp>
      <p:sp>
        <p:nvSpPr>
          <p:cNvPr id="971" name="Google Shape;971;p84"/>
          <p:cNvSpPr txBox="1"/>
          <p:nvPr/>
        </p:nvSpPr>
        <p:spPr>
          <a:xfrm>
            <a:off x="470848" y="2132463"/>
            <a:ext cx="7467600" cy="4873752"/>
          </a:xfrm>
          <a:prstGeom prst="rect">
            <a:avLst/>
          </a:prstGeom>
          <a:noFill/>
          <a:ln>
            <a:noFill/>
          </a:ln>
        </p:spPr>
        <p:txBody>
          <a:bodyPr anchorCtr="0" anchor="t" bIns="45700" lIns="91425" spcFirstLastPara="1" rIns="91425" wrap="square" tIns="45700">
            <a:normAutofit/>
          </a:bodyPr>
          <a:lstStyle/>
          <a:p>
            <a:pPr indent="-274320" lvl="0" marL="274320" marR="0" rtl="0" algn="l">
              <a:lnSpc>
                <a:spcPct val="100000"/>
              </a:lnSpc>
              <a:spcBef>
                <a:spcPts val="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Phát sinh command. Vd: đặt hàng – placeorder</a:t>
            </a:r>
            <a:endParaRPr b="0" i="0" sz="2400" u="none" cap="none" strike="noStrike">
              <a:solidFill>
                <a:srgbClr val="000000"/>
              </a:solidFill>
              <a:latin typeface="Century Schoolbook"/>
              <a:ea typeface="Century Schoolbook"/>
              <a:cs typeface="Century Schoolbook"/>
              <a:sym typeface="Century Schoolbook"/>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Command Bus gửi command</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Command Handler nhận command, thực thi xử lý nghiệp vụ tại domain model</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Phát sinh các Event báo kết thúc quá trình xử lý.</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Event Bus publish các event đi</a:t>
            </a:r>
            <a:endParaRPr b="0" i="0" sz="2400" u="none" cap="none" strike="noStrike">
              <a:solidFill>
                <a:srgbClr val="000000"/>
              </a:solidFill>
              <a:latin typeface="Century Schoolbook"/>
              <a:ea typeface="Century Schoolbook"/>
              <a:cs typeface="Century Schoolbook"/>
              <a:sym typeface="Century Schoolbook"/>
            </a:endParaRPr>
          </a:p>
          <a:p>
            <a:pPr indent="-167640" lvl="0" marL="274320" marR="0" rtl="0" algn="l">
              <a:lnSpc>
                <a:spcPct val="100000"/>
              </a:lnSpc>
              <a:spcBef>
                <a:spcPts val="600"/>
              </a:spcBef>
              <a:spcAft>
                <a:spcPts val="0"/>
              </a:spcAft>
              <a:buClr>
                <a:srgbClr val="4F81BD"/>
              </a:buClr>
              <a:buSzPts val="1680"/>
              <a:buFont typeface="Noto Sans Symbols"/>
              <a:buNone/>
            </a:pPr>
            <a:r>
              <a:t/>
            </a:r>
            <a:endParaRPr b="0" i="0" sz="2400" u="none" cap="none" strike="noStrike">
              <a:solidFill>
                <a:srgbClr val="000000"/>
              </a:solidFill>
              <a:latin typeface="Century Schoolbook"/>
              <a:ea typeface="Century Schoolbook"/>
              <a:cs typeface="Century Schoolbook"/>
              <a:sym typeface="Century Schoolbook"/>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85"/>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42A1DC"/>
                </a:solidFill>
                <a:latin typeface="Ubuntu"/>
                <a:ea typeface="Ubuntu"/>
                <a:cs typeface="Ubuntu"/>
                <a:sym typeface="Ubuntu"/>
              </a:rPr>
              <a:t>CQRS</a:t>
            </a:r>
            <a:endParaRPr b="1" i="0" sz="2000" u="none" cap="none" strike="noStrike">
              <a:solidFill>
                <a:srgbClr val="2B0A3D"/>
              </a:solidFill>
              <a:latin typeface="Ubuntu"/>
              <a:ea typeface="Ubuntu"/>
              <a:cs typeface="Ubuntu"/>
              <a:sym typeface="Ubuntu"/>
            </a:endParaRPr>
          </a:p>
        </p:txBody>
      </p:sp>
      <p:pic>
        <p:nvPicPr>
          <p:cNvPr id="978" name="Google Shape;978;p8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79" name="Google Shape;979;p8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980" name="Google Shape;980;p85"/>
          <p:cNvSpPr txBox="1"/>
          <p:nvPr/>
        </p:nvSpPr>
        <p:spPr>
          <a:xfrm>
            <a:off x="511791" y="661077"/>
            <a:ext cx="7467600" cy="11430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1F497D"/>
              </a:buClr>
              <a:buSzPts val="3000"/>
              <a:buFont typeface="Century Schoolbook"/>
              <a:buNone/>
            </a:pPr>
            <a:r>
              <a:rPr b="0" i="0" lang="en-US" sz="3000" u="none" cap="small" strike="noStrike">
                <a:solidFill>
                  <a:srgbClr val="1F497D"/>
                </a:solidFill>
                <a:latin typeface="Century Schoolbook"/>
                <a:ea typeface="Century Schoolbook"/>
                <a:cs typeface="Century Schoolbook"/>
                <a:sym typeface="Century Schoolbook"/>
              </a:rPr>
              <a:t>Xét ví dụ cụ thể</a:t>
            </a:r>
            <a:endParaRPr b="0" i="0" sz="3000" u="none" cap="small" strike="noStrike">
              <a:solidFill>
                <a:srgbClr val="1F497D"/>
              </a:solidFill>
              <a:latin typeface="Century Schoolbook"/>
              <a:ea typeface="Century Schoolbook"/>
              <a:cs typeface="Century Schoolbook"/>
              <a:sym typeface="Century Schoolbook"/>
            </a:endParaRPr>
          </a:p>
        </p:txBody>
      </p:sp>
      <p:sp>
        <p:nvSpPr>
          <p:cNvPr id="981" name="Google Shape;981;p85"/>
          <p:cNvSpPr txBox="1"/>
          <p:nvPr/>
        </p:nvSpPr>
        <p:spPr>
          <a:xfrm>
            <a:off x="511791" y="1986639"/>
            <a:ext cx="7467600" cy="4873752"/>
          </a:xfrm>
          <a:prstGeom prst="rect">
            <a:avLst/>
          </a:prstGeom>
          <a:noFill/>
          <a:ln>
            <a:noFill/>
          </a:ln>
        </p:spPr>
        <p:txBody>
          <a:bodyPr anchorCtr="0" anchor="t" bIns="45700" lIns="91425" spcFirstLastPara="1" rIns="91425" wrap="square" tIns="45700">
            <a:normAutofit/>
          </a:bodyPr>
          <a:lstStyle/>
          <a:p>
            <a:pPr indent="-274320" lvl="0" marL="274320" marR="0" rtl="0" algn="l">
              <a:lnSpc>
                <a:spcPct val="100000"/>
              </a:lnSpc>
              <a:spcBef>
                <a:spcPts val="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Xây dựng ứng dụng thương mại điện tử đơn giản: cho phép người dùng xem và mua hàng</a:t>
            </a:r>
            <a:endParaRPr b="0" i="0" sz="2400" u="none" cap="none" strike="noStrike">
              <a:solidFill>
                <a:srgbClr val="000000"/>
              </a:solidFill>
              <a:latin typeface="Century Schoolbook"/>
              <a:ea typeface="Century Schoolbook"/>
              <a:cs typeface="Century Schoolbook"/>
              <a:sym typeface="Century Schoolbook"/>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Sau đặt hàng xong người dùng có thể thanh toán online</a:t>
            </a:r>
            <a:endParaRPr/>
          </a:p>
          <a:p>
            <a:pPr indent="-274320" lvl="0" marL="274320" marR="0" rtl="0" algn="l">
              <a:lnSpc>
                <a:spcPct val="100000"/>
              </a:lnSpc>
              <a:spcBef>
                <a:spcPts val="600"/>
              </a:spcBef>
              <a:spcAft>
                <a:spcPts val="0"/>
              </a:spcAft>
              <a:buClr>
                <a:srgbClr val="4F81BD"/>
              </a:buClr>
              <a:buSzPts val="1680"/>
              <a:buFont typeface="Noto Sans Symbols"/>
              <a:buChar char="🞆"/>
            </a:pPr>
            <a:r>
              <a:rPr b="0" i="0" lang="en-US" sz="2400" u="none" cap="none" strike="noStrike">
                <a:solidFill>
                  <a:srgbClr val="000000"/>
                </a:solidFill>
                <a:latin typeface="Century Schoolbook"/>
                <a:ea typeface="Century Schoolbook"/>
                <a:cs typeface="Century Schoolbook"/>
                <a:sym typeface="Century Schoolbook"/>
              </a:rPr>
              <a:t>Sau khi thanh toán online xong, đơn hàng được xác nhận thì gửi tin nhắn và email xác nhận cho người dùng</a:t>
            </a:r>
            <a:endParaRPr b="0" i="0" sz="2400" u="none" cap="none" strike="noStrike">
              <a:solidFill>
                <a:srgbClr val="000000"/>
              </a:solidFill>
              <a:latin typeface="Century Schoolbook"/>
              <a:ea typeface="Century Schoolbook"/>
              <a:cs typeface="Century Schoolbook"/>
              <a:sym typeface="Century Schoolbook"/>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6"/>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42A1DC"/>
                </a:solidFill>
                <a:latin typeface="Ubuntu"/>
                <a:ea typeface="Ubuntu"/>
                <a:cs typeface="Ubuntu"/>
                <a:sym typeface="Ubuntu"/>
              </a:rPr>
              <a:t>CQRS</a:t>
            </a:r>
            <a:endParaRPr b="1" i="0" sz="2000" u="none" cap="none" strike="noStrike">
              <a:solidFill>
                <a:srgbClr val="2B0A3D"/>
              </a:solidFill>
              <a:latin typeface="Ubuntu"/>
              <a:ea typeface="Ubuntu"/>
              <a:cs typeface="Ubuntu"/>
              <a:sym typeface="Ubuntu"/>
            </a:endParaRPr>
          </a:p>
        </p:txBody>
      </p:sp>
      <p:pic>
        <p:nvPicPr>
          <p:cNvPr id="988" name="Google Shape;988;p8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989" name="Google Shape;989;p8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990" name="Google Shape;990;p86"/>
          <p:cNvSpPr txBox="1"/>
          <p:nvPr/>
        </p:nvSpPr>
        <p:spPr>
          <a:xfrm>
            <a:off x="597691" y="832641"/>
            <a:ext cx="7467600" cy="11430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1F497D"/>
              </a:buClr>
              <a:buSzPts val="3000"/>
              <a:buFont typeface="Century Schoolbook"/>
              <a:buNone/>
            </a:pPr>
            <a:r>
              <a:rPr b="0" i="0" lang="en-US" sz="3000" u="none" cap="small" strike="noStrike">
                <a:solidFill>
                  <a:srgbClr val="1F497D"/>
                </a:solidFill>
                <a:latin typeface="Century Schoolbook"/>
                <a:ea typeface="Century Schoolbook"/>
                <a:cs typeface="Century Schoolbook"/>
                <a:sym typeface="Century Schoolbook"/>
              </a:rPr>
              <a:t>Product, Order, Payment, Notification</a:t>
            </a:r>
            <a:endParaRPr b="0" i="0" sz="3000" u="none" cap="small" strike="noStrike">
              <a:solidFill>
                <a:srgbClr val="1F497D"/>
              </a:solidFill>
              <a:latin typeface="Century Schoolbook"/>
              <a:ea typeface="Century Schoolbook"/>
              <a:cs typeface="Century Schoolbook"/>
              <a:sym typeface="Century Schoolbook"/>
            </a:endParaRPr>
          </a:p>
        </p:txBody>
      </p:sp>
      <p:sp>
        <p:nvSpPr>
          <p:cNvPr id="991" name="Google Shape;991;p86"/>
          <p:cNvSpPr/>
          <p:nvPr/>
        </p:nvSpPr>
        <p:spPr>
          <a:xfrm>
            <a:off x="1131091" y="2463003"/>
            <a:ext cx="1524000" cy="3048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entury Schoolbook"/>
              <a:ea typeface="Century Schoolbook"/>
              <a:cs typeface="Century Schoolbook"/>
              <a:sym typeface="Century Schoolbook"/>
            </a:endParaRPr>
          </a:p>
        </p:txBody>
      </p:sp>
      <p:sp>
        <p:nvSpPr>
          <p:cNvPr id="992" name="Google Shape;992;p86"/>
          <p:cNvSpPr/>
          <p:nvPr/>
        </p:nvSpPr>
        <p:spPr>
          <a:xfrm>
            <a:off x="2959891" y="2463003"/>
            <a:ext cx="1524000" cy="3048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entury Schoolbook"/>
              <a:ea typeface="Century Schoolbook"/>
              <a:cs typeface="Century Schoolbook"/>
              <a:sym typeface="Century Schoolbook"/>
            </a:endParaRPr>
          </a:p>
        </p:txBody>
      </p:sp>
      <p:sp>
        <p:nvSpPr>
          <p:cNvPr id="993" name="Google Shape;993;p86"/>
          <p:cNvSpPr/>
          <p:nvPr/>
        </p:nvSpPr>
        <p:spPr>
          <a:xfrm>
            <a:off x="4788691" y="2443953"/>
            <a:ext cx="1524000" cy="306705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entury Schoolbook"/>
              <a:ea typeface="Century Schoolbook"/>
              <a:cs typeface="Century Schoolbook"/>
              <a:sym typeface="Century Schoolbook"/>
            </a:endParaRPr>
          </a:p>
        </p:txBody>
      </p:sp>
      <p:sp>
        <p:nvSpPr>
          <p:cNvPr id="994" name="Google Shape;994;p86"/>
          <p:cNvSpPr/>
          <p:nvPr/>
        </p:nvSpPr>
        <p:spPr>
          <a:xfrm>
            <a:off x="6693691" y="2415377"/>
            <a:ext cx="1524000" cy="3095625"/>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entury Schoolbook"/>
              <a:ea typeface="Century Schoolbook"/>
              <a:cs typeface="Century Schoolbook"/>
              <a:sym typeface="Century Schoolbook"/>
            </a:endParaRPr>
          </a:p>
        </p:txBody>
      </p:sp>
      <p:sp>
        <p:nvSpPr>
          <p:cNvPr id="995" name="Google Shape;995;p86"/>
          <p:cNvSpPr txBox="1"/>
          <p:nvPr/>
        </p:nvSpPr>
        <p:spPr>
          <a:xfrm>
            <a:off x="1318825" y="1897337"/>
            <a:ext cx="9199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entury Schoolbook"/>
                <a:ea typeface="Century Schoolbook"/>
                <a:cs typeface="Century Schoolbook"/>
                <a:sym typeface="Century Schoolbook"/>
              </a:rPr>
              <a:t>Product</a:t>
            </a:r>
            <a:endParaRPr/>
          </a:p>
        </p:txBody>
      </p:sp>
      <p:sp>
        <p:nvSpPr>
          <p:cNvPr id="996" name="Google Shape;996;p86"/>
          <p:cNvSpPr txBox="1"/>
          <p:nvPr/>
        </p:nvSpPr>
        <p:spPr>
          <a:xfrm>
            <a:off x="3261925" y="1906862"/>
            <a:ext cx="7313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entury Schoolbook"/>
                <a:ea typeface="Century Schoolbook"/>
                <a:cs typeface="Century Schoolbook"/>
                <a:sym typeface="Century Schoolbook"/>
              </a:rPr>
              <a:t>Order</a:t>
            </a:r>
            <a:endParaRPr/>
          </a:p>
        </p:txBody>
      </p:sp>
      <p:sp>
        <p:nvSpPr>
          <p:cNvPr id="997" name="Google Shape;997;p86"/>
          <p:cNvSpPr txBox="1"/>
          <p:nvPr/>
        </p:nvSpPr>
        <p:spPr>
          <a:xfrm>
            <a:off x="5090725" y="1922221"/>
            <a:ext cx="1005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entury Schoolbook"/>
                <a:ea typeface="Century Schoolbook"/>
                <a:cs typeface="Century Schoolbook"/>
                <a:sym typeface="Century Schoolbook"/>
              </a:rPr>
              <a:t>Payment</a:t>
            </a:r>
            <a:endParaRPr/>
          </a:p>
        </p:txBody>
      </p:sp>
      <p:sp>
        <p:nvSpPr>
          <p:cNvPr id="998" name="Google Shape;998;p86"/>
          <p:cNvSpPr txBox="1"/>
          <p:nvPr/>
        </p:nvSpPr>
        <p:spPr>
          <a:xfrm>
            <a:off x="6812341" y="1861380"/>
            <a:ext cx="12866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entury Schoolbook"/>
                <a:ea typeface="Century Schoolbook"/>
                <a:cs typeface="Century Schoolbook"/>
                <a:sym typeface="Century Schoolbook"/>
              </a:rPr>
              <a:t>Notification</a:t>
            </a:r>
            <a:endParaRPr/>
          </a:p>
        </p:txBody>
      </p:sp>
      <p:sp>
        <p:nvSpPr>
          <p:cNvPr id="999" name="Google Shape;999;p86"/>
          <p:cNvSpPr/>
          <p:nvPr/>
        </p:nvSpPr>
        <p:spPr>
          <a:xfrm>
            <a:off x="826291" y="2615403"/>
            <a:ext cx="7696200" cy="3810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Schoolbook"/>
              <a:buNone/>
            </a:pPr>
            <a:r>
              <a:rPr b="0" i="0" lang="en-US" sz="1800" u="none" cap="none" strike="noStrike">
                <a:solidFill>
                  <a:srgbClr val="000000"/>
                </a:solidFill>
                <a:latin typeface="Century Schoolbook"/>
                <a:ea typeface="Century Schoolbook"/>
                <a:cs typeface="Century Schoolbook"/>
                <a:sym typeface="Century Schoolbook"/>
              </a:rPr>
              <a:t>Application Service</a:t>
            </a:r>
            <a:endParaRPr/>
          </a:p>
        </p:txBody>
      </p:sp>
      <p:sp>
        <p:nvSpPr>
          <p:cNvPr id="1000" name="Google Shape;1000;p86"/>
          <p:cNvSpPr/>
          <p:nvPr/>
        </p:nvSpPr>
        <p:spPr>
          <a:xfrm>
            <a:off x="1339258" y="4596603"/>
            <a:ext cx="1107666" cy="838200"/>
          </a:xfrm>
          <a:prstGeom prst="flowChartMagneticDisk">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entury Schoolbook"/>
              <a:ea typeface="Century Schoolbook"/>
              <a:cs typeface="Century Schoolbook"/>
              <a:sym typeface="Century Schoolbook"/>
            </a:endParaRPr>
          </a:p>
        </p:txBody>
      </p:sp>
      <p:sp>
        <p:nvSpPr>
          <p:cNvPr id="1001" name="Google Shape;1001;p86"/>
          <p:cNvSpPr/>
          <p:nvPr/>
        </p:nvSpPr>
        <p:spPr>
          <a:xfrm>
            <a:off x="3168058" y="4596603"/>
            <a:ext cx="553833" cy="838200"/>
          </a:xfrm>
          <a:prstGeom prst="flowChartMagneticDisk">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entury Schoolbook"/>
              <a:ea typeface="Century Schoolbook"/>
              <a:cs typeface="Century Schoolbook"/>
              <a:sym typeface="Century Schoolbook"/>
            </a:endParaRPr>
          </a:p>
        </p:txBody>
      </p:sp>
      <p:sp>
        <p:nvSpPr>
          <p:cNvPr id="1002" name="Google Shape;1002;p86"/>
          <p:cNvSpPr/>
          <p:nvPr/>
        </p:nvSpPr>
        <p:spPr>
          <a:xfrm>
            <a:off x="3837152" y="4596603"/>
            <a:ext cx="553833" cy="838200"/>
          </a:xfrm>
          <a:prstGeom prst="flowChartMagneticDisk">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entury Schoolbook"/>
              <a:ea typeface="Century Schoolbook"/>
              <a:cs typeface="Century Schoolbook"/>
              <a:sym typeface="Century Schoolbook"/>
            </a:endParaRPr>
          </a:p>
        </p:txBody>
      </p:sp>
      <p:sp>
        <p:nvSpPr>
          <p:cNvPr id="1003" name="Google Shape;1003;p86"/>
          <p:cNvSpPr/>
          <p:nvPr/>
        </p:nvSpPr>
        <p:spPr>
          <a:xfrm>
            <a:off x="4988334" y="4596603"/>
            <a:ext cx="1107666" cy="838200"/>
          </a:xfrm>
          <a:prstGeom prst="flowChartMagneticDisk">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entury Schoolbook"/>
              <a:ea typeface="Century Schoolbook"/>
              <a:cs typeface="Century Schoolbook"/>
              <a:sym typeface="Century Schoolbook"/>
            </a:endParaRPr>
          </a:p>
        </p:txBody>
      </p:sp>
      <p:sp>
        <p:nvSpPr>
          <p:cNvPr id="1004" name="Google Shape;1004;p86"/>
          <p:cNvSpPr/>
          <p:nvPr/>
        </p:nvSpPr>
        <p:spPr>
          <a:xfrm>
            <a:off x="6901858" y="4596603"/>
            <a:ext cx="1107666" cy="838200"/>
          </a:xfrm>
          <a:prstGeom prst="flowChartMagneticDisk">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entury Schoolbook"/>
              <a:ea typeface="Century Schoolbook"/>
              <a:cs typeface="Century Schoolbook"/>
              <a:sym typeface="Century Schoolbook"/>
            </a:endParaRPr>
          </a:p>
        </p:txBody>
      </p:sp>
      <p:sp>
        <p:nvSpPr>
          <p:cNvPr id="1005" name="Google Shape;1005;p86"/>
          <p:cNvSpPr/>
          <p:nvPr/>
        </p:nvSpPr>
        <p:spPr>
          <a:xfrm rot="-5400000">
            <a:off x="2797275" y="3595787"/>
            <a:ext cx="1295400" cy="553833"/>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Schoolbook"/>
              <a:buNone/>
            </a:pPr>
            <a:r>
              <a:rPr b="0" i="0" lang="en-US" sz="1800" u="none" cap="none" strike="noStrike">
                <a:solidFill>
                  <a:srgbClr val="000000"/>
                </a:solidFill>
                <a:latin typeface="Century Schoolbook"/>
                <a:ea typeface="Century Schoolbook"/>
                <a:cs typeface="Century Schoolbook"/>
                <a:sym typeface="Century Schoolbook"/>
              </a:rPr>
              <a:t>Write Side</a:t>
            </a:r>
            <a:endParaRPr/>
          </a:p>
        </p:txBody>
      </p:sp>
      <p:sp>
        <p:nvSpPr>
          <p:cNvPr id="1006" name="Google Shape;1006;p86"/>
          <p:cNvSpPr/>
          <p:nvPr/>
        </p:nvSpPr>
        <p:spPr>
          <a:xfrm rot="-5400000">
            <a:off x="3466368" y="3595787"/>
            <a:ext cx="1295400" cy="553833"/>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Schoolbook"/>
              <a:buNone/>
            </a:pPr>
            <a:r>
              <a:rPr b="0" i="0" lang="en-US" sz="1800" u="none" cap="none" strike="noStrike">
                <a:solidFill>
                  <a:srgbClr val="000000"/>
                </a:solidFill>
                <a:latin typeface="Century Schoolbook"/>
                <a:ea typeface="Century Schoolbook"/>
                <a:cs typeface="Century Schoolbook"/>
                <a:sym typeface="Century Schoolbook"/>
              </a:rPr>
              <a:t>Read Side</a:t>
            </a:r>
            <a:endParaRPr/>
          </a:p>
        </p:txBody>
      </p:sp>
      <p:sp>
        <p:nvSpPr>
          <p:cNvPr id="1007" name="Google Shape;1007;p86"/>
          <p:cNvSpPr txBox="1"/>
          <p:nvPr/>
        </p:nvSpPr>
        <p:spPr>
          <a:xfrm>
            <a:off x="1267827" y="5979871"/>
            <a:ext cx="113608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entury Schoolbook"/>
                <a:ea typeface="Century Schoolbook"/>
                <a:cs typeface="Century Schoolbook"/>
                <a:sym typeface="Century Schoolbook"/>
              </a:rPr>
              <a:t>DDD</a:t>
            </a:r>
            <a:endParaRPr/>
          </a:p>
          <a:p>
            <a:pPr indent="0" lvl="0" marL="0" marR="0" rtl="0" algn="ctr">
              <a:spcBef>
                <a:spcPts val="0"/>
              </a:spcBef>
              <a:spcAft>
                <a:spcPts val="0"/>
              </a:spcAft>
              <a:buNone/>
            </a:pPr>
            <a:r>
              <a:rPr lang="en-US" sz="1400">
                <a:solidFill>
                  <a:srgbClr val="000000"/>
                </a:solidFill>
                <a:latin typeface="Century Schoolbook"/>
                <a:ea typeface="Century Schoolbook"/>
                <a:cs typeface="Century Schoolbook"/>
                <a:sym typeface="Century Schoolbook"/>
              </a:rPr>
              <a:t>Core Domain</a:t>
            </a:r>
            <a:endParaRPr/>
          </a:p>
        </p:txBody>
      </p:sp>
      <p:sp>
        <p:nvSpPr>
          <p:cNvPr id="1008" name="Google Shape;1008;p86"/>
          <p:cNvSpPr/>
          <p:nvPr/>
        </p:nvSpPr>
        <p:spPr>
          <a:xfrm rot="-5400000">
            <a:off x="1702591" y="5234778"/>
            <a:ext cx="285750" cy="9906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entury Schoolbook"/>
              <a:ea typeface="Century Schoolbook"/>
              <a:cs typeface="Century Schoolbook"/>
              <a:sym typeface="Century Schoolbook"/>
            </a:endParaRPr>
          </a:p>
        </p:txBody>
      </p:sp>
      <p:sp>
        <p:nvSpPr>
          <p:cNvPr id="1009" name="Google Shape;1009;p86"/>
          <p:cNvSpPr txBox="1"/>
          <p:nvPr/>
        </p:nvSpPr>
        <p:spPr>
          <a:xfrm>
            <a:off x="3121146" y="6007672"/>
            <a:ext cx="123944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entury Schoolbook"/>
                <a:ea typeface="Century Schoolbook"/>
                <a:cs typeface="Century Schoolbook"/>
                <a:sym typeface="Century Schoolbook"/>
              </a:rPr>
              <a:t>CQRS-ES</a:t>
            </a:r>
            <a:endParaRPr/>
          </a:p>
          <a:p>
            <a:pPr indent="0" lvl="0" marL="0" marR="0" rtl="0" algn="ctr">
              <a:spcBef>
                <a:spcPts val="0"/>
              </a:spcBef>
              <a:spcAft>
                <a:spcPts val="0"/>
              </a:spcAft>
              <a:buNone/>
            </a:pPr>
            <a:r>
              <a:rPr lang="en-US" sz="1400">
                <a:solidFill>
                  <a:srgbClr val="000000"/>
                </a:solidFill>
                <a:latin typeface="Century Schoolbook"/>
                <a:ea typeface="Century Schoolbook"/>
                <a:cs typeface="Century Schoolbook"/>
                <a:sym typeface="Century Schoolbook"/>
              </a:rPr>
              <a:t>Core Domain</a:t>
            </a:r>
            <a:endParaRPr/>
          </a:p>
        </p:txBody>
      </p:sp>
      <p:sp>
        <p:nvSpPr>
          <p:cNvPr id="1010" name="Google Shape;1010;p86"/>
          <p:cNvSpPr/>
          <p:nvPr/>
        </p:nvSpPr>
        <p:spPr>
          <a:xfrm rot="-5400000">
            <a:off x="3579016" y="5234779"/>
            <a:ext cx="285750" cy="9906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entury Schoolbook"/>
              <a:ea typeface="Century Schoolbook"/>
              <a:cs typeface="Century Schoolbook"/>
              <a:sym typeface="Century Schoolbook"/>
            </a:endParaRPr>
          </a:p>
        </p:txBody>
      </p:sp>
      <p:sp>
        <p:nvSpPr>
          <p:cNvPr id="1011" name="Google Shape;1011;p86"/>
          <p:cNvSpPr/>
          <p:nvPr/>
        </p:nvSpPr>
        <p:spPr>
          <a:xfrm rot="-5400000">
            <a:off x="5395525" y="5253828"/>
            <a:ext cx="285750" cy="9906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entury Schoolbook"/>
              <a:ea typeface="Century Schoolbook"/>
              <a:cs typeface="Century Schoolbook"/>
              <a:sym typeface="Century Schoolbook"/>
            </a:endParaRPr>
          </a:p>
        </p:txBody>
      </p:sp>
      <p:sp>
        <p:nvSpPr>
          <p:cNvPr id="1012" name="Google Shape;1012;p86"/>
          <p:cNvSpPr txBox="1"/>
          <p:nvPr/>
        </p:nvSpPr>
        <p:spPr>
          <a:xfrm>
            <a:off x="4936653" y="5968203"/>
            <a:ext cx="123944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entury Schoolbook"/>
                <a:ea typeface="Century Schoolbook"/>
                <a:cs typeface="Century Schoolbook"/>
                <a:sym typeface="Century Schoolbook"/>
              </a:rPr>
              <a:t>CQRS</a:t>
            </a:r>
            <a:endParaRPr/>
          </a:p>
          <a:p>
            <a:pPr indent="0" lvl="0" marL="0" marR="0" rtl="0" algn="ctr">
              <a:spcBef>
                <a:spcPts val="0"/>
              </a:spcBef>
              <a:spcAft>
                <a:spcPts val="0"/>
              </a:spcAft>
              <a:buNone/>
            </a:pPr>
            <a:r>
              <a:rPr lang="en-US" sz="1400">
                <a:solidFill>
                  <a:srgbClr val="000000"/>
                </a:solidFill>
                <a:latin typeface="Century Schoolbook"/>
                <a:ea typeface="Century Schoolbook"/>
                <a:cs typeface="Century Schoolbook"/>
                <a:sym typeface="Century Schoolbook"/>
              </a:rPr>
              <a:t>Core Domain</a:t>
            </a:r>
            <a:endParaRPr/>
          </a:p>
        </p:txBody>
      </p:sp>
      <p:sp>
        <p:nvSpPr>
          <p:cNvPr id="1013" name="Google Shape;1013;p86"/>
          <p:cNvSpPr/>
          <p:nvPr/>
        </p:nvSpPr>
        <p:spPr>
          <a:xfrm rot="-5400000">
            <a:off x="7254283" y="5253828"/>
            <a:ext cx="285750" cy="9906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entury Schoolbook"/>
              <a:ea typeface="Century Schoolbook"/>
              <a:cs typeface="Century Schoolbook"/>
              <a:sym typeface="Century Schoolbook"/>
            </a:endParaRPr>
          </a:p>
        </p:txBody>
      </p:sp>
      <p:sp>
        <p:nvSpPr>
          <p:cNvPr id="1014" name="Google Shape;1014;p86"/>
          <p:cNvSpPr txBox="1"/>
          <p:nvPr/>
        </p:nvSpPr>
        <p:spPr>
          <a:xfrm>
            <a:off x="6617491" y="5916828"/>
            <a:ext cx="157049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entury Schoolbook"/>
                <a:ea typeface="Century Schoolbook"/>
                <a:cs typeface="Century Schoolbook"/>
                <a:sym typeface="Century Schoolbook"/>
              </a:rPr>
              <a:t>CRUD</a:t>
            </a:r>
            <a:endParaRPr/>
          </a:p>
          <a:p>
            <a:pPr indent="0" lvl="0" marL="0" marR="0" rtl="0" algn="ctr">
              <a:spcBef>
                <a:spcPts val="0"/>
              </a:spcBef>
              <a:spcAft>
                <a:spcPts val="0"/>
              </a:spcAft>
              <a:buNone/>
            </a:pPr>
            <a:r>
              <a:rPr lang="en-US" sz="1400">
                <a:solidFill>
                  <a:srgbClr val="000000"/>
                </a:solidFill>
                <a:latin typeface="Century Schoolbook"/>
                <a:ea typeface="Century Schoolbook"/>
                <a:cs typeface="Century Schoolbook"/>
                <a:sym typeface="Century Schoolbook"/>
              </a:rPr>
              <a:t>None Core Domain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7"/>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Event Driven Architecture</a:t>
            </a:r>
            <a:endParaRPr b="1" i="0" sz="2000" u="none" cap="none" strike="noStrike">
              <a:solidFill>
                <a:srgbClr val="2B0A3D"/>
              </a:solidFill>
              <a:latin typeface="Ubuntu"/>
              <a:ea typeface="Ubuntu"/>
              <a:cs typeface="Ubuntu"/>
              <a:sym typeface="Ubuntu"/>
            </a:endParaRPr>
          </a:p>
        </p:txBody>
      </p:sp>
      <p:pic>
        <p:nvPicPr>
          <p:cNvPr id="1021" name="Google Shape;1021;p8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022" name="Google Shape;1022;p8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1023" name="Google Shape;1023;p87"/>
          <p:cNvPicPr preferRelativeResize="0"/>
          <p:nvPr/>
        </p:nvPicPr>
        <p:blipFill rotWithShape="1">
          <a:blip r:embed="rId5">
            <a:alphaModFix/>
          </a:blip>
          <a:srcRect b="0" l="0" r="0" t="0"/>
          <a:stretch/>
        </p:blipFill>
        <p:spPr>
          <a:xfrm>
            <a:off x="2545727" y="1368901"/>
            <a:ext cx="7100546" cy="511757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8"/>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Event Driven Architectur</a:t>
            </a:r>
            <a:endParaRPr b="1" i="0" sz="2000" u="none" cap="none" strike="noStrike">
              <a:solidFill>
                <a:srgbClr val="2B0A3D"/>
              </a:solidFill>
              <a:latin typeface="Ubuntu"/>
              <a:ea typeface="Ubuntu"/>
              <a:cs typeface="Ubuntu"/>
              <a:sym typeface="Ubuntu"/>
            </a:endParaRPr>
          </a:p>
        </p:txBody>
      </p:sp>
      <p:pic>
        <p:nvPicPr>
          <p:cNvPr id="1030" name="Google Shape;1030;p8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031" name="Google Shape;1031;p8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1032" name="Google Shape;1032;p88"/>
          <p:cNvPicPr preferRelativeResize="0"/>
          <p:nvPr/>
        </p:nvPicPr>
        <p:blipFill rotWithShape="1">
          <a:blip r:embed="rId5">
            <a:alphaModFix/>
          </a:blip>
          <a:srcRect b="0" l="0" r="0" t="0"/>
          <a:stretch/>
        </p:blipFill>
        <p:spPr>
          <a:xfrm>
            <a:off x="2360736" y="1282995"/>
            <a:ext cx="7470528" cy="520347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89"/>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Event Sourcing</a:t>
            </a:r>
            <a:endParaRPr b="1" i="0" sz="2000" u="none" cap="none" strike="noStrike">
              <a:solidFill>
                <a:srgbClr val="2B0A3D"/>
              </a:solidFill>
              <a:latin typeface="Ubuntu"/>
              <a:ea typeface="Ubuntu"/>
              <a:cs typeface="Ubuntu"/>
              <a:sym typeface="Ubuntu"/>
            </a:endParaRPr>
          </a:p>
        </p:txBody>
      </p:sp>
      <p:pic>
        <p:nvPicPr>
          <p:cNvPr id="1039" name="Google Shape;1039;p8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040" name="Google Shape;1040;p8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1041" name="Google Shape;1041;p89"/>
          <p:cNvPicPr preferRelativeResize="0"/>
          <p:nvPr/>
        </p:nvPicPr>
        <p:blipFill rotWithShape="1">
          <a:blip r:embed="rId5">
            <a:alphaModFix/>
          </a:blip>
          <a:srcRect b="0" l="0" r="0" t="0"/>
          <a:stretch/>
        </p:blipFill>
        <p:spPr>
          <a:xfrm>
            <a:off x="100042" y="1138341"/>
            <a:ext cx="5195289" cy="5719659"/>
          </a:xfrm>
          <a:prstGeom prst="rect">
            <a:avLst/>
          </a:prstGeom>
          <a:noFill/>
          <a:ln>
            <a:noFill/>
          </a:ln>
        </p:spPr>
      </p:pic>
      <p:sp>
        <p:nvSpPr>
          <p:cNvPr id="1042" name="Google Shape;1042;p89"/>
          <p:cNvSpPr txBox="1"/>
          <p:nvPr/>
        </p:nvSpPr>
        <p:spPr>
          <a:xfrm>
            <a:off x="5712553" y="1487299"/>
            <a:ext cx="607911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a:solidFill>
                  <a:schemeClr val="dk1"/>
                </a:solidFill>
                <a:latin typeface="Arial"/>
                <a:ea typeface="Arial"/>
                <a:cs typeface="Arial"/>
                <a:sym typeface="Arial"/>
              </a:rPr>
              <a:t>Mô hình Event Sourcing — ES, là mô hình thiết kế mà trạng thái của object sẽ được lưu trữ dưới dạng chuỗi các sự kiện thay đổi</a:t>
            </a:r>
            <a:endParaRPr sz="2400">
              <a:solidFill>
                <a:schemeClr val="dk1"/>
              </a:solidFill>
              <a:latin typeface="Calibri"/>
              <a:ea typeface="Calibri"/>
              <a:cs typeface="Calibri"/>
              <a:sym typeface="Calibri"/>
            </a:endParaRPr>
          </a:p>
        </p:txBody>
      </p:sp>
      <p:sp>
        <p:nvSpPr>
          <p:cNvPr id="1043" name="Google Shape;1043;p89"/>
          <p:cNvSpPr txBox="1"/>
          <p:nvPr/>
        </p:nvSpPr>
        <p:spPr>
          <a:xfrm>
            <a:off x="5712553" y="3013501"/>
            <a:ext cx="6093724" cy="830997"/>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Arial"/>
              <a:buChar char="•"/>
            </a:pPr>
            <a:r>
              <a:rPr b="0" i="0" lang="en-US" sz="2400">
                <a:solidFill>
                  <a:schemeClr val="dk1"/>
                </a:solidFill>
                <a:latin typeface="Arial"/>
                <a:ea typeface="Arial"/>
                <a:cs typeface="Arial"/>
                <a:sym typeface="Arial"/>
              </a:rPr>
              <a:t>  Lưu trữ được lịch sử thay đổi của các đối tượng.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txBox="1"/>
          <p:nvPr/>
        </p:nvSpPr>
        <p:spPr>
          <a:xfrm>
            <a:off x="2037649" y="177332"/>
            <a:ext cx="811670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2A1DC"/>
              </a:buClr>
              <a:buSzPts val="4400"/>
              <a:buFont typeface="Ubuntu"/>
              <a:buNone/>
            </a:pPr>
            <a:r>
              <a:rPr b="1" i="0" lang="en-US" sz="4400" u="none" cap="none" strike="noStrike">
                <a:solidFill>
                  <a:srgbClr val="42A1DC"/>
                </a:solidFill>
                <a:latin typeface="Ubuntu"/>
                <a:ea typeface="Ubuntu"/>
                <a:cs typeface="Ubuntu"/>
                <a:sym typeface="Ubuntu"/>
              </a:rPr>
              <a:t>Comunication Microservices</a:t>
            </a:r>
            <a:endParaRPr b="1" i="0" sz="2000" u="none" cap="none" strike="noStrike">
              <a:solidFill>
                <a:srgbClr val="2B0A3D"/>
              </a:solidFill>
              <a:latin typeface="Ubuntu"/>
              <a:ea typeface="Ubuntu"/>
              <a:cs typeface="Ubuntu"/>
              <a:sym typeface="Ubuntu"/>
            </a:endParaRPr>
          </a:p>
        </p:txBody>
      </p:sp>
      <p:pic>
        <p:nvPicPr>
          <p:cNvPr id="215" name="Google Shape;215;p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216" name="Google Shape;216;p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217" name="Google Shape;217;p9"/>
          <p:cNvPicPr preferRelativeResize="0"/>
          <p:nvPr/>
        </p:nvPicPr>
        <p:blipFill rotWithShape="1">
          <a:blip r:embed="rId5">
            <a:alphaModFix/>
          </a:blip>
          <a:srcRect b="0" l="0" r="0" t="0"/>
          <a:stretch/>
        </p:blipFill>
        <p:spPr>
          <a:xfrm>
            <a:off x="186518" y="1266044"/>
            <a:ext cx="9116697" cy="52204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0"/>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Event Sourcing</a:t>
            </a:r>
            <a:endParaRPr b="1" i="0" sz="2000" u="none" cap="none" strike="noStrike">
              <a:solidFill>
                <a:srgbClr val="2B0A3D"/>
              </a:solidFill>
              <a:latin typeface="Ubuntu"/>
              <a:ea typeface="Ubuntu"/>
              <a:cs typeface="Ubuntu"/>
              <a:sym typeface="Ubuntu"/>
            </a:endParaRPr>
          </a:p>
        </p:txBody>
      </p:sp>
      <p:pic>
        <p:nvPicPr>
          <p:cNvPr id="1050" name="Google Shape;1050;p90"/>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051" name="Google Shape;1051;p90"/>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1052" name="Google Shape;1052;p90"/>
          <p:cNvPicPr preferRelativeResize="0"/>
          <p:nvPr/>
        </p:nvPicPr>
        <p:blipFill rotWithShape="1">
          <a:blip r:embed="rId5">
            <a:alphaModFix/>
          </a:blip>
          <a:srcRect b="0" l="0" r="0" t="0"/>
          <a:stretch/>
        </p:blipFill>
        <p:spPr>
          <a:xfrm>
            <a:off x="871396" y="1208313"/>
            <a:ext cx="8013296" cy="510484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91"/>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Event Sourcing</a:t>
            </a:r>
            <a:endParaRPr b="1" i="0" sz="2000" u="none" cap="none" strike="noStrike">
              <a:solidFill>
                <a:srgbClr val="2B0A3D"/>
              </a:solidFill>
              <a:latin typeface="Ubuntu"/>
              <a:ea typeface="Ubuntu"/>
              <a:cs typeface="Ubuntu"/>
              <a:sym typeface="Ubuntu"/>
            </a:endParaRPr>
          </a:p>
        </p:txBody>
      </p:sp>
      <p:pic>
        <p:nvPicPr>
          <p:cNvPr id="1059" name="Google Shape;1059;p91"/>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060" name="Google Shape;1060;p91"/>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descr="Diagram&#10;&#10;Description automatically generated" id="1061" name="Google Shape;1061;p91"/>
          <p:cNvPicPr preferRelativeResize="0"/>
          <p:nvPr/>
        </p:nvPicPr>
        <p:blipFill rotWithShape="1">
          <a:blip r:embed="rId5">
            <a:alphaModFix/>
          </a:blip>
          <a:srcRect b="0" l="0" r="0" t="0"/>
          <a:stretch/>
        </p:blipFill>
        <p:spPr>
          <a:xfrm>
            <a:off x="2333767" y="1199236"/>
            <a:ext cx="7310328" cy="539321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92"/>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Event Sourcing</a:t>
            </a:r>
            <a:endParaRPr b="1" i="0" sz="2000" u="none" cap="none" strike="noStrike">
              <a:solidFill>
                <a:srgbClr val="2B0A3D"/>
              </a:solidFill>
              <a:latin typeface="Ubuntu"/>
              <a:ea typeface="Ubuntu"/>
              <a:cs typeface="Ubuntu"/>
              <a:sym typeface="Ubuntu"/>
            </a:endParaRPr>
          </a:p>
        </p:txBody>
      </p:sp>
      <p:pic>
        <p:nvPicPr>
          <p:cNvPr id="1068" name="Google Shape;1068;p92"/>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069" name="Google Shape;1069;p92"/>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descr="Diagram&#10;&#10;Description automatically generated" id="1070" name="Google Shape;1070;p92"/>
          <p:cNvPicPr preferRelativeResize="0"/>
          <p:nvPr/>
        </p:nvPicPr>
        <p:blipFill rotWithShape="1">
          <a:blip r:embed="rId5">
            <a:alphaModFix/>
          </a:blip>
          <a:srcRect b="0" l="0" r="0" t="0"/>
          <a:stretch/>
        </p:blipFill>
        <p:spPr>
          <a:xfrm>
            <a:off x="422235" y="1136080"/>
            <a:ext cx="5673765" cy="553615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93"/>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Event Sourcing</a:t>
            </a:r>
            <a:endParaRPr b="1" i="0" sz="2000" u="none" cap="none" strike="noStrike">
              <a:solidFill>
                <a:srgbClr val="2B0A3D"/>
              </a:solidFill>
              <a:latin typeface="Ubuntu"/>
              <a:ea typeface="Ubuntu"/>
              <a:cs typeface="Ubuntu"/>
              <a:sym typeface="Ubuntu"/>
            </a:endParaRPr>
          </a:p>
        </p:txBody>
      </p:sp>
      <p:pic>
        <p:nvPicPr>
          <p:cNvPr id="1077" name="Google Shape;1077;p93"/>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078" name="Google Shape;1078;p93"/>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descr="Diagram&#10;&#10;Description automatically generated" id="1079" name="Google Shape;1079;p93"/>
          <p:cNvPicPr preferRelativeResize="0"/>
          <p:nvPr/>
        </p:nvPicPr>
        <p:blipFill rotWithShape="1">
          <a:blip r:embed="rId5">
            <a:alphaModFix/>
          </a:blip>
          <a:srcRect b="0" l="0" r="0" t="0"/>
          <a:stretch/>
        </p:blipFill>
        <p:spPr>
          <a:xfrm>
            <a:off x="494735" y="1488822"/>
            <a:ext cx="11011463" cy="452471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94"/>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Event Sourcing</a:t>
            </a:r>
            <a:endParaRPr b="1" i="0" sz="2000" u="none" cap="none" strike="noStrike">
              <a:solidFill>
                <a:srgbClr val="2B0A3D"/>
              </a:solidFill>
              <a:latin typeface="Ubuntu"/>
              <a:ea typeface="Ubuntu"/>
              <a:cs typeface="Ubuntu"/>
              <a:sym typeface="Ubuntu"/>
            </a:endParaRPr>
          </a:p>
        </p:txBody>
      </p:sp>
      <p:pic>
        <p:nvPicPr>
          <p:cNvPr id="1086" name="Google Shape;1086;p94"/>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087" name="Google Shape;1087;p94"/>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1088" name="Google Shape;1088;p94"/>
          <p:cNvPicPr preferRelativeResize="0"/>
          <p:nvPr/>
        </p:nvPicPr>
        <p:blipFill rotWithShape="1">
          <a:blip r:embed="rId5">
            <a:alphaModFix/>
          </a:blip>
          <a:srcRect b="0" l="0" r="0" t="0"/>
          <a:stretch/>
        </p:blipFill>
        <p:spPr>
          <a:xfrm>
            <a:off x="372542" y="1412798"/>
            <a:ext cx="4037397" cy="3418509"/>
          </a:xfrm>
          <a:prstGeom prst="rect">
            <a:avLst/>
          </a:prstGeom>
          <a:noFill/>
          <a:ln>
            <a:noFill/>
          </a:ln>
        </p:spPr>
      </p:pic>
      <p:pic>
        <p:nvPicPr>
          <p:cNvPr id="1089" name="Google Shape;1089;p94"/>
          <p:cNvPicPr preferRelativeResize="0"/>
          <p:nvPr/>
        </p:nvPicPr>
        <p:blipFill rotWithShape="1">
          <a:blip r:embed="rId6">
            <a:alphaModFix/>
          </a:blip>
          <a:srcRect b="0" l="0" r="0" t="0"/>
          <a:stretch/>
        </p:blipFill>
        <p:spPr>
          <a:xfrm>
            <a:off x="4409939" y="1425588"/>
            <a:ext cx="3487380" cy="5432412"/>
          </a:xfrm>
          <a:prstGeom prst="rect">
            <a:avLst/>
          </a:prstGeom>
          <a:noFill/>
          <a:ln>
            <a:noFill/>
          </a:ln>
        </p:spPr>
      </p:pic>
      <p:pic>
        <p:nvPicPr>
          <p:cNvPr id="1090" name="Google Shape;1090;p94"/>
          <p:cNvPicPr preferRelativeResize="0"/>
          <p:nvPr/>
        </p:nvPicPr>
        <p:blipFill rotWithShape="1">
          <a:blip r:embed="rId7">
            <a:alphaModFix/>
          </a:blip>
          <a:srcRect b="0" l="0" r="0" t="0"/>
          <a:stretch/>
        </p:blipFill>
        <p:spPr>
          <a:xfrm>
            <a:off x="7897319" y="1425588"/>
            <a:ext cx="4185809" cy="544520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95"/>
          <p:cNvSpPr txBox="1"/>
          <p:nvPr/>
        </p:nvSpPr>
        <p:spPr>
          <a:xfrm>
            <a:off x="1563673" y="265553"/>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Event Sourcing</a:t>
            </a:r>
            <a:endParaRPr b="1" i="0" sz="2000" u="none" cap="none" strike="noStrike">
              <a:solidFill>
                <a:srgbClr val="2B0A3D"/>
              </a:solidFill>
              <a:latin typeface="Ubuntu"/>
              <a:ea typeface="Ubuntu"/>
              <a:cs typeface="Ubuntu"/>
              <a:sym typeface="Ubuntu"/>
            </a:endParaRPr>
          </a:p>
        </p:txBody>
      </p:sp>
      <p:pic>
        <p:nvPicPr>
          <p:cNvPr id="1097" name="Google Shape;1097;p95"/>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098" name="Google Shape;1098;p95"/>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pic>
        <p:nvPicPr>
          <p:cNvPr id="1099" name="Google Shape;1099;p95"/>
          <p:cNvPicPr preferRelativeResize="0"/>
          <p:nvPr/>
        </p:nvPicPr>
        <p:blipFill rotWithShape="1">
          <a:blip r:embed="rId5">
            <a:alphaModFix/>
          </a:blip>
          <a:srcRect b="0" l="0" r="0" t="0"/>
          <a:stretch/>
        </p:blipFill>
        <p:spPr>
          <a:xfrm>
            <a:off x="877871" y="1327954"/>
            <a:ext cx="10628327" cy="515851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6"/>
          <p:cNvSpPr txBox="1"/>
          <p:nvPr/>
        </p:nvSpPr>
        <p:spPr>
          <a:xfrm>
            <a:off x="1563673" y="265553"/>
            <a:ext cx="9089825"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42A1DC"/>
                </a:solidFill>
                <a:latin typeface="Ubuntu"/>
                <a:ea typeface="Ubuntu"/>
                <a:cs typeface="Ubuntu"/>
                <a:sym typeface="Ubuntu"/>
              </a:rPr>
              <a:t>X</a:t>
            </a:r>
            <a:r>
              <a:rPr b="1" lang="en-US" sz="4400">
                <a:solidFill>
                  <a:srgbClr val="42A1DC"/>
                </a:solidFill>
                <a:latin typeface="Ubuntu"/>
                <a:ea typeface="Ubuntu"/>
                <a:cs typeface="Ubuntu"/>
                <a:sym typeface="Ubuntu"/>
              </a:rPr>
              <a:t>ây dựng event sourcing với Axon framework</a:t>
            </a:r>
            <a:endParaRPr b="1" i="0" sz="2000" u="none" cap="none" strike="noStrike">
              <a:solidFill>
                <a:srgbClr val="2B0A3D"/>
              </a:solidFill>
              <a:latin typeface="Ubuntu"/>
              <a:ea typeface="Ubuntu"/>
              <a:cs typeface="Ubuntu"/>
              <a:sym typeface="Ubuntu"/>
            </a:endParaRPr>
          </a:p>
        </p:txBody>
      </p:sp>
      <p:pic>
        <p:nvPicPr>
          <p:cNvPr id="1106" name="Google Shape;1106;p96"/>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107" name="Google Shape;1107;p96"/>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108" name="Google Shape;1108;p96"/>
          <p:cNvSpPr/>
          <p:nvPr/>
        </p:nvSpPr>
        <p:spPr>
          <a:xfrm>
            <a:off x="1049602" y="2032299"/>
            <a:ext cx="6533294" cy="1815882"/>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Demo Event Sourcing</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rgbClr val="2B0A3D"/>
              </a:buClr>
              <a:buSzPts val="1600"/>
              <a:buFont typeface="Ubuntu Medium"/>
              <a:buNone/>
            </a:pPr>
            <a:r>
              <a:rPr b="1" i="0" lang="en-US" sz="1600" u="none" cap="none" strike="noStrike">
                <a:solidFill>
                  <a:srgbClr val="2B0A3D"/>
                </a:solidFill>
                <a:latin typeface="Ubuntu Medium"/>
                <a:ea typeface="Ubuntu Medium"/>
                <a:cs typeface="Ubuntu Medium"/>
                <a:sym typeface="Ubuntu Medium"/>
              </a:rPr>
              <a:t>Demo Event Sourcing with Saga</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a:p>
            <a:pPr indent="0" lvl="1" marL="45720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2B0A3D"/>
              </a:solidFill>
              <a:latin typeface="Ubuntu Medium"/>
              <a:ea typeface="Ubuntu Medium"/>
              <a:cs typeface="Ubuntu Medium"/>
              <a:sym typeface="Ubuntu Medium"/>
            </a:endParaRPr>
          </a:p>
        </p:txBody>
      </p:sp>
      <p:sp>
        <p:nvSpPr>
          <p:cNvPr id="1109" name="Google Shape;1109;p96"/>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grpSp>
        <p:nvGrpSpPr>
          <p:cNvPr id="1110" name="Google Shape;1110;p96"/>
          <p:cNvGrpSpPr/>
          <p:nvPr/>
        </p:nvGrpSpPr>
        <p:grpSpPr>
          <a:xfrm>
            <a:off x="1091711" y="2004532"/>
            <a:ext cx="369332" cy="403986"/>
            <a:chOff x="1622181" y="1100166"/>
            <a:chExt cx="369332" cy="403986"/>
          </a:xfrm>
        </p:grpSpPr>
        <p:sp>
          <p:nvSpPr>
            <p:cNvPr id="1111" name="Google Shape;1111;p96"/>
            <p:cNvSpPr/>
            <p:nvPr/>
          </p:nvSpPr>
          <p:spPr>
            <a:xfrm>
              <a:off x="1622181" y="1100166"/>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sp>
          <p:nvSpPr>
            <p:cNvPr id="1112" name="Google Shape;1112;p96"/>
            <p:cNvSpPr/>
            <p:nvPr/>
          </p:nvSpPr>
          <p:spPr>
            <a:xfrm>
              <a:off x="1622181" y="1134820"/>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1</a:t>
              </a:r>
              <a:endParaRPr/>
            </a:p>
          </p:txBody>
        </p:sp>
      </p:grpSp>
      <p:sp>
        <p:nvSpPr>
          <p:cNvPr id="1113" name="Google Shape;1113;p96"/>
          <p:cNvSpPr/>
          <p:nvPr/>
        </p:nvSpPr>
        <p:spPr>
          <a:xfrm>
            <a:off x="1091711" y="2776440"/>
            <a:ext cx="369332" cy="369332"/>
          </a:xfrm>
          <a:prstGeom prst="flowChartConnector">
            <a:avLst/>
          </a:pr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1" i="0" lang="en-US" sz="1400" u="none" cap="none" strike="noStrike">
                <a:solidFill>
                  <a:srgbClr val="FFFFFF"/>
                </a:solidFill>
                <a:latin typeface="Ubuntu"/>
                <a:ea typeface="Ubuntu"/>
                <a:cs typeface="Ubuntu"/>
                <a:sym typeface="Ubuntu"/>
              </a:rPr>
              <a:t>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8">
                                            <p:txEl>
                                              <p:pRg end="0" st="0"/>
                                            </p:txEl>
                                          </p:spTgt>
                                        </p:tgtEl>
                                        <p:attrNameLst>
                                          <p:attrName>style.visibility</p:attrName>
                                        </p:attrNameLst>
                                      </p:cBhvr>
                                      <p:to>
                                        <p:strVal val="visible"/>
                                      </p:to>
                                    </p:set>
                                    <p:animEffect filter="fade" transition="in">
                                      <p:cBhvr>
                                        <p:cTn dur="500"/>
                                        <p:tgtEl>
                                          <p:spTgt spid="11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08">
                                            <p:txEl>
                                              <p:pRg end="1" st="1"/>
                                            </p:txEl>
                                          </p:spTgt>
                                        </p:tgtEl>
                                        <p:attrNameLst>
                                          <p:attrName>style.visibility</p:attrName>
                                        </p:attrNameLst>
                                      </p:cBhvr>
                                      <p:to>
                                        <p:strVal val="visible"/>
                                      </p:to>
                                    </p:set>
                                    <p:animEffect filter="fade" transition="in">
                                      <p:cBhvr>
                                        <p:cTn dur="500"/>
                                        <p:tgtEl>
                                          <p:spTgt spid="110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08">
                                            <p:txEl>
                                              <p:pRg end="2" st="2"/>
                                            </p:txEl>
                                          </p:spTgt>
                                        </p:tgtEl>
                                        <p:attrNameLst>
                                          <p:attrName>style.visibility</p:attrName>
                                        </p:attrNameLst>
                                      </p:cBhvr>
                                      <p:to>
                                        <p:strVal val="visible"/>
                                      </p:to>
                                    </p:set>
                                    <p:animEffect filter="fade" transition="in">
                                      <p:cBhvr>
                                        <p:cTn dur="500"/>
                                        <p:tgtEl>
                                          <p:spTgt spid="110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08">
                                            <p:txEl>
                                              <p:pRg end="3" st="3"/>
                                            </p:txEl>
                                          </p:spTgt>
                                        </p:tgtEl>
                                        <p:attrNameLst>
                                          <p:attrName>style.visibility</p:attrName>
                                        </p:attrNameLst>
                                      </p:cBhvr>
                                      <p:to>
                                        <p:strVal val="visible"/>
                                      </p:to>
                                    </p:set>
                                    <p:animEffect filter="fade" transition="in">
                                      <p:cBhvr>
                                        <p:cTn dur="500"/>
                                        <p:tgtEl>
                                          <p:spTgt spid="110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08">
                                            <p:txEl>
                                              <p:pRg end="4" st="4"/>
                                            </p:txEl>
                                          </p:spTgt>
                                        </p:tgtEl>
                                        <p:attrNameLst>
                                          <p:attrName>style.visibility</p:attrName>
                                        </p:attrNameLst>
                                      </p:cBhvr>
                                      <p:to>
                                        <p:strVal val="visible"/>
                                      </p:to>
                                    </p:set>
                                    <p:animEffect filter="fade" transition="in">
                                      <p:cBhvr>
                                        <p:cTn dur="500"/>
                                        <p:tgtEl>
                                          <p:spTgt spid="110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08">
                                            <p:txEl>
                                              <p:pRg end="5" st="5"/>
                                            </p:txEl>
                                          </p:spTgt>
                                        </p:tgtEl>
                                        <p:attrNameLst>
                                          <p:attrName>style.visibility</p:attrName>
                                        </p:attrNameLst>
                                      </p:cBhvr>
                                      <p:to>
                                        <p:strVal val="visible"/>
                                      </p:to>
                                    </p:set>
                                    <p:animEffect filter="fade" transition="in">
                                      <p:cBhvr>
                                        <p:cTn dur="500"/>
                                        <p:tgtEl>
                                          <p:spTgt spid="110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08">
                                            <p:txEl>
                                              <p:pRg end="6" st="6"/>
                                            </p:txEl>
                                          </p:spTgt>
                                        </p:tgtEl>
                                        <p:attrNameLst>
                                          <p:attrName>style.visibility</p:attrName>
                                        </p:attrNameLst>
                                      </p:cBhvr>
                                      <p:to>
                                        <p:strVal val="visible"/>
                                      </p:to>
                                    </p:set>
                                    <p:animEffect filter="fade" transition="in">
                                      <p:cBhvr>
                                        <p:cTn dur="500"/>
                                        <p:tgtEl>
                                          <p:spTgt spid="110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500"/>
                                        <p:tgtEl>
                                          <p:spTgt spid="1110"/>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500"/>
                                        <p:tgtEl>
                                          <p:spTgt spid="1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97"/>
          <p:cNvSpPr txBox="1"/>
          <p:nvPr/>
        </p:nvSpPr>
        <p:spPr>
          <a:xfrm>
            <a:off x="1195925"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What is API Gateway</a:t>
            </a:r>
            <a:endParaRPr b="1" i="0" sz="2000" u="none" cap="none" strike="noStrike">
              <a:solidFill>
                <a:srgbClr val="2B0A3D"/>
              </a:solidFill>
              <a:latin typeface="Ubuntu"/>
              <a:ea typeface="Ubuntu"/>
              <a:cs typeface="Ubuntu"/>
              <a:sym typeface="Ubuntu"/>
            </a:endParaRPr>
          </a:p>
        </p:txBody>
      </p:sp>
      <p:pic>
        <p:nvPicPr>
          <p:cNvPr id="1120" name="Google Shape;1120;p97"/>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121" name="Google Shape;1121;p97"/>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122" name="Google Shape;1122;p97"/>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pic>
        <p:nvPicPr>
          <p:cNvPr descr="A diagram of a computer network&#10;&#10;Description automatically generated with medium confidence" id="1123" name="Google Shape;1123;p97"/>
          <p:cNvPicPr preferRelativeResize="0"/>
          <p:nvPr/>
        </p:nvPicPr>
        <p:blipFill rotWithShape="1">
          <a:blip r:embed="rId5">
            <a:alphaModFix/>
          </a:blip>
          <a:srcRect b="0" l="0" r="0" t="0"/>
          <a:stretch/>
        </p:blipFill>
        <p:spPr>
          <a:xfrm>
            <a:off x="2713382" y="1387029"/>
            <a:ext cx="6212770" cy="509944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8"/>
          <p:cNvSpPr txBox="1"/>
          <p:nvPr/>
        </p:nvSpPr>
        <p:spPr>
          <a:xfrm>
            <a:off x="1195925" y="177332"/>
            <a:ext cx="908982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42A1DC"/>
                </a:solidFill>
                <a:latin typeface="Ubuntu"/>
                <a:ea typeface="Ubuntu"/>
                <a:cs typeface="Ubuntu"/>
                <a:sym typeface="Ubuntu"/>
              </a:rPr>
              <a:t>What is API Gateway</a:t>
            </a:r>
            <a:endParaRPr b="1" i="0" sz="2000" u="none" cap="none" strike="noStrike">
              <a:solidFill>
                <a:srgbClr val="2B0A3D"/>
              </a:solidFill>
              <a:latin typeface="Ubuntu"/>
              <a:ea typeface="Ubuntu"/>
              <a:cs typeface="Ubuntu"/>
              <a:sym typeface="Ubuntu"/>
            </a:endParaRPr>
          </a:p>
        </p:txBody>
      </p:sp>
      <p:pic>
        <p:nvPicPr>
          <p:cNvPr id="1130" name="Google Shape;1130;p98"/>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131" name="Google Shape;1131;p98"/>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132" name="Google Shape;1132;p98"/>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pic>
        <p:nvPicPr>
          <p:cNvPr id="1133" name="Google Shape;1133;p98"/>
          <p:cNvPicPr preferRelativeResize="0"/>
          <p:nvPr/>
        </p:nvPicPr>
        <p:blipFill rotWithShape="1">
          <a:blip r:embed="rId5">
            <a:alphaModFix/>
          </a:blip>
          <a:srcRect b="0" l="0" r="0" t="0"/>
          <a:stretch/>
        </p:blipFill>
        <p:spPr>
          <a:xfrm>
            <a:off x="1086033" y="1124931"/>
            <a:ext cx="10420165" cy="55473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99"/>
          <p:cNvPicPr preferRelativeResize="0"/>
          <p:nvPr/>
        </p:nvPicPr>
        <p:blipFill rotWithShape="1">
          <a:blip r:embed="rId3">
            <a:alphaModFix/>
          </a:blip>
          <a:srcRect b="0" l="0" r="0" t="0"/>
          <a:stretch/>
        </p:blipFill>
        <p:spPr>
          <a:xfrm>
            <a:off x="11506198" y="0"/>
            <a:ext cx="600159" cy="562053"/>
          </a:xfrm>
          <a:prstGeom prst="rect">
            <a:avLst/>
          </a:prstGeom>
          <a:noFill/>
          <a:ln>
            <a:noFill/>
          </a:ln>
        </p:spPr>
      </p:pic>
      <p:pic>
        <p:nvPicPr>
          <p:cNvPr id="1140" name="Google Shape;1140;p99"/>
          <p:cNvPicPr preferRelativeResize="0"/>
          <p:nvPr/>
        </p:nvPicPr>
        <p:blipFill rotWithShape="1">
          <a:blip r:embed="rId4">
            <a:alphaModFix/>
          </a:blip>
          <a:srcRect b="0" l="0" r="0" t="0"/>
          <a:stretch/>
        </p:blipFill>
        <p:spPr>
          <a:xfrm>
            <a:off x="9114996" y="6486473"/>
            <a:ext cx="3077004" cy="371527"/>
          </a:xfrm>
          <a:prstGeom prst="rect">
            <a:avLst/>
          </a:prstGeom>
          <a:noFill/>
          <a:ln>
            <a:noFill/>
          </a:ln>
        </p:spPr>
      </p:pic>
      <p:sp>
        <p:nvSpPr>
          <p:cNvPr id="1141" name="Google Shape;1141;p99"/>
          <p:cNvSpPr/>
          <p:nvPr/>
        </p:nvSpPr>
        <p:spPr>
          <a:xfrm>
            <a:off x="1091711" y="3005873"/>
            <a:ext cx="369332" cy="369332"/>
          </a:xfrm>
          <a:prstGeom prst="ellipse">
            <a:avLst/>
          </a:prstGeom>
          <a:solidFill>
            <a:srgbClr val="F2F2F2">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2B0A3D"/>
              </a:solidFill>
              <a:latin typeface="Calibri"/>
              <a:ea typeface="Calibri"/>
              <a:cs typeface="Calibri"/>
              <a:sym typeface="Calibri"/>
            </a:endParaRPr>
          </a:p>
        </p:txBody>
      </p:sp>
      <p:pic>
        <p:nvPicPr>
          <p:cNvPr descr="A screenshot of a computer&#10;&#10;Description automatically generated" id="1142" name="Google Shape;1142;p99"/>
          <p:cNvPicPr preferRelativeResize="0"/>
          <p:nvPr/>
        </p:nvPicPr>
        <p:blipFill rotWithShape="1">
          <a:blip r:embed="rId5">
            <a:alphaModFix/>
          </a:blip>
          <a:srcRect b="0" l="0" r="0" t="0"/>
          <a:stretch/>
        </p:blipFill>
        <p:spPr>
          <a:xfrm>
            <a:off x="400021" y="141878"/>
            <a:ext cx="10700268" cy="61088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2022-05-24T04:35:08Z</dcterms:created>
  <dc:creator>Do, Thanh</dc:creator>
</cp:coreProperties>
</file>